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42" d="100"/>
          <a:sy n="42" d="100"/>
        </p:scale>
        <p:origin x="72"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D1BC-943B-4FE8-A084-492B2EB25B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61051FF-8561-457C-8226-F626162838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2E2BD82-3467-43E2-8512-CE665583139F}"/>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5" name="Footer Placeholder 4">
            <a:extLst>
              <a:ext uri="{FF2B5EF4-FFF2-40B4-BE49-F238E27FC236}">
                <a16:creationId xmlns:a16="http://schemas.microsoft.com/office/drawing/2014/main" id="{0556C821-BE13-41A0-9A56-0A529F03447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D1E692F-98BD-4257-9C5F-7EF8D5298FB7}"/>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1145434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F7FF-6CE1-439E-ADF5-5DB4E05BB6C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0865724-DFA2-4432-89BC-4A2E37F203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4FA8C37-1985-4779-9DCA-36C1C9B16EEC}"/>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5" name="Footer Placeholder 4">
            <a:extLst>
              <a:ext uri="{FF2B5EF4-FFF2-40B4-BE49-F238E27FC236}">
                <a16:creationId xmlns:a16="http://schemas.microsoft.com/office/drawing/2014/main" id="{86CB1E79-C80A-47E5-A89F-0B41A2DBFB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1A1EC07-FFE2-43D3-A8CB-9918FA543C03}"/>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3092122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FE9B14-EC78-43BB-BB7C-893D6C4485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5C3A318-3ED8-43B5-A58D-E712E6231F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533F08-88D8-4E9A-B542-33AE33E1E922}"/>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5" name="Footer Placeholder 4">
            <a:extLst>
              <a:ext uri="{FF2B5EF4-FFF2-40B4-BE49-F238E27FC236}">
                <a16:creationId xmlns:a16="http://schemas.microsoft.com/office/drawing/2014/main" id="{71EECDF8-50A5-4AF7-AFDB-A20F89EC30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28CE79E-4005-47E8-A104-03628A1BD2D7}"/>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389844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10DD-9DE1-4F4D-8CFF-465759511CF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17B39C-B73B-48C3-9C23-4FEAC31BB6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C7A09F8-15F0-4C8F-9464-EF04E1AD312C}"/>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5" name="Footer Placeholder 4">
            <a:extLst>
              <a:ext uri="{FF2B5EF4-FFF2-40B4-BE49-F238E27FC236}">
                <a16:creationId xmlns:a16="http://schemas.microsoft.com/office/drawing/2014/main" id="{6558DF2C-EE17-478D-A493-6109161BA3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76B5B3-3E73-4249-98A0-746F689B0489}"/>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382941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8BABC-0A15-4DDC-91FC-B76CDCC4CF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1EC4B24-66EC-4928-852C-8869694070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FC41F-7341-4B2E-9BB3-D45F2E379145}"/>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5" name="Footer Placeholder 4">
            <a:extLst>
              <a:ext uri="{FF2B5EF4-FFF2-40B4-BE49-F238E27FC236}">
                <a16:creationId xmlns:a16="http://schemas.microsoft.com/office/drawing/2014/main" id="{A873E69D-013E-48F6-AD78-315AD9A216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DF29118-E42E-46B0-BA9D-CDC01ED9E2B5}"/>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1606854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A1753-FF2A-43B1-A63B-6AC26EA7343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9531329-B0B1-49E5-9819-7324EB9F78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90C730E-7C3E-41E2-84CB-21CE8E53E6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08EFA24-7F38-48F5-8580-42CCFD013BDD}"/>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6" name="Footer Placeholder 5">
            <a:extLst>
              <a:ext uri="{FF2B5EF4-FFF2-40B4-BE49-F238E27FC236}">
                <a16:creationId xmlns:a16="http://schemas.microsoft.com/office/drawing/2014/main" id="{313E7F6E-CFC8-465D-B556-559E7F14E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6187203-9E98-4F5C-83FF-557D6A7A13B7}"/>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2280130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54AF-B000-44C0-8432-987F13F08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644C314-47BD-401F-973F-677C4B1B25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9A624E-C6C0-40CB-9DA5-25267E8D9F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0C9AC78-666C-4896-B626-C79F8838F3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6089FD-D9F1-4740-B359-5AFC2E03CA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C17ED9F-B689-4A73-AD6C-5EA2FB3E16A3}"/>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8" name="Footer Placeholder 7">
            <a:extLst>
              <a:ext uri="{FF2B5EF4-FFF2-40B4-BE49-F238E27FC236}">
                <a16:creationId xmlns:a16="http://schemas.microsoft.com/office/drawing/2014/main" id="{60FD0AA1-A244-4FDA-99B3-0C0F97D2159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3F15103-96F1-4126-93CE-218CA8F5FA63}"/>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40344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06C0-79FF-4A19-A723-A7AB321DF6B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E172D0E-960D-42F4-A461-6677B7D7441D}"/>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4" name="Footer Placeholder 3">
            <a:extLst>
              <a:ext uri="{FF2B5EF4-FFF2-40B4-BE49-F238E27FC236}">
                <a16:creationId xmlns:a16="http://schemas.microsoft.com/office/drawing/2014/main" id="{9BE666AD-D7B0-4F31-9A01-E6BD7D51585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282CF45-3BCF-4085-BA07-9EA1E0A5D982}"/>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1343145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688D9-3CE8-4B83-BD52-4F5AE9BD1836}"/>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3" name="Footer Placeholder 2">
            <a:extLst>
              <a:ext uri="{FF2B5EF4-FFF2-40B4-BE49-F238E27FC236}">
                <a16:creationId xmlns:a16="http://schemas.microsoft.com/office/drawing/2014/main" id="{C9ABCDDF-FE9A-4577-A768-6E53794BDD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09FA878-872C-4C26-B425-591705923C82}"/>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3853885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4781-738C-4919-BDA1-607AC24F94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3CB3ED9-E5B3-486A-83DA-AB071D13C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F6FAF49-C34A-4B33-9DFF-991A6A4BE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434491-7AA5-4EFA-BC28-B9F70BA99708}"/>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6" name="Footer Placeholder 5">
            <a:extLst>
              <a:ext uri="{FF2B5EF4-FFF2-40B4-BE49-F238E27FC236}">
                <a16:creationId xmlns:a16="http://schemas.microsoft.com/office/drawing/2014/main" id="{4D33FCDA-3365-45A4-8D7F-27DDD394CC8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62C5A02-BEC4-4302-8EDA-199020F9370C}"/>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2523112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C37B-B2FF-45E8-A3F6-9AF3A441D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9A089F0-6C3D-442F-9A1A-8344DA781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C9F891B-C956-4578-B46E-A57F622A7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0F6E32-1974-4550-9449-E6AD242DB68E}"/>
              </a:ext>
            </a:extLst>
          </p:cNvPr>
          <p:cNvSpPr>
            <a:spLocks noGrp="1"/>
          </p:cNvSpPr>
          <p:nvPr>
            <p:ph type="dt" sz="half" idx="10"/>
          </p:nvPr>
        </p:nvSpPr>
        <p:spPr/>
        <p:txBody>
          <a:bodyPr/>
          <a:lstStyle/>
          <a:p>
            <a:fld id="{F3F479C9-E1FD-4E26-BD37-BD513E216FAA}" type="datetimeFigureOut">
              <a:rPr lang="en-AU" smtClean="0"/>
              <a:t>8/06/2020</a:t>
            </a:fld>
            <a:endParaRPr lang="en-AU"/>
          </a:p>
        </p:txBody>
      </p:sp>
      <p:sp>
        <p:nvSpPr>
          <p:cNvPr id="6" name="Footer Placeholder 5">
            <a:extLst>
              <a:ext uri="{FF2B5EF4-FFF2-40B4-BE49-F238E27FC236}">
                <a16:creationId xmlns:a16="http://schemas.microsoft.com/office/drawing/2014/main" id="{6E906738-4EA2-4EEE-98D0-3438C50BC4E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2678CB4-2987-4ECE-915F-02104B5FFCF0}"/>
              </a:ext>
            </a:extLst>
          </p:cNvPr>
          <p:cNvSpPr>
            <a:spLocks noGrp="1"/>
          </p:cNvSpPr>
          <p:nvPr>
            <p:ph type="sldNum" sz="quarter" idx="12"/>
          </p:nvPr>
        </p:nvSpPr>
        <p:spPr/>
        <p:txBody>
          <a:bodyPr/>
          <a:lstStyle/>
          <a:p>
            <a:fld id="{C01A327F-6C12-462B-A03F-CFEFAAB0814F}" type="slidenum">
              <a:rPr lang="en-AU" smtClean="0"/>
              <a:t>‹#›</a:t>
            </a:fld>
            <a:endParaRPr lang="en-AU"/>
          </a:p>
        </p:txBody>
      </p:sp>
    </p:spTree>
    <p:extLst>
      <p:ext uri="{BB962C8B-B14F-4D97-AF65-F5344CB8AC3E}">
        <p14:creationId xmlns:p14="http://schemas.microsoft.com/office/powerpoint/2010/main" val="3477171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A454BE-0A6F-447A-9E29-278A433AA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0986819-6EB7-45B1-82FE-0663D1B8FC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E19E6C4-ED4A-4F96-A599-EF06289DF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F479C9-E1FD-4E26-BD37-BD513E216FAA}" type="datetimeFigureOut">
              <a:rPr lang="en-AU" smtClean="0"/>
              <a:t>8/06/2020</a:t>
            </a:fld>
            <a:endParaRPr lang="en-AU"/>
          </a:p>
        </p:txBody>
      </p:sp>
      <p:sp>
        <p:nvSpPr>
          <p:cNvPr id="5" name="Footer Placeholder 4">
            <a:extLst>
              <a:ext uri="{FF2B5EF4-FFF2-40B4-BE49-F238E27FC236}">
                <a16:creationId xmlns:a16="http://schemas.microsoft.com/office/drawing/2014/main" id="{D938502E-C7CE-4525-A145-B3EE406181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FA36E96-0D7A-4C3C-829A-B629C5C920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A327F-6C12-462B-A03F-CFEFAAB0814F}" type="slidenum">
              <a:rPr lang="en-AU" smtClean="0"/>
              <a:t>‹#›</a:t>
            </a:fld>
            <a:endParaRPr lang="en-AU"/>
          </a:p>
        </p:txBody>
      </p:sp>
    </p:spTree>
    <p:extLst>
      <p:ext uri="{BB962C8B-B14F-4D97-AF65-F5344CB8AC3E}">
        <p14:creationId xmlns:p14="http://schemas.microsoft.com/office/powerpoint/2010/main" val="3615717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F5A45-C8F3-464C-A4FA-B82F1D037F5E}"/>
              </a:ext>
            </a:extLst>
          </p:cNvPr>
          <p:cNvSpPr>
            <a:spLocks noGrp="1"/>
          </p:cNvSpPr>
          <p:nvPr>
            <p:ph type="ctrTitle"/>
          </p:nvPr>
        </p:nvSpPr>
        <p:spPr/>
        <p:txBody>
          <a:bodyPr/>
          <a:lstStyle/>
          <a:p>
            <a:r>
              <a:rPr lang="en-AU" dirty="0"/>
              <a:t>Introduction to the Solar System</a:t>
            </a:r>
          </a:p>
        </p:txBody>
      </p:sp>
      <p:sp>
        <p:nvSpPr>
          <p:cNvPr id="3" name="Subtitle 2">
            <a:extLst>
              <a:ext uri="{FF2B5EF4-FFF2-40B4-BE49-F238E27FC236}">
                <a16:creationId xmlns:a16="http://schemas.microsoft.com/office/drawing/2014/main" id="{09311FBB-A946-4304-8EE2-960BEE1458F0}"/>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3608476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1B342C-B845-4275-95A3-484349E11E83}"/>
              </a:ext>
            </a:extLst>
          </p:cNvPr>
          <p:cNvSpPr/>
          <p:nvPr/>
        </p:nvSpPr>
        <p:spPr>
          <a:xfrm>
            <a:off x="2440389" y="248722"/>
            <a:ext cx="3941913" cy="584775"/>
          </a:xfrm>
          <a:prstGeom prst="rect">
            <a:avLst/>
          </a:prstGeom>
        </p:spPr>
        <p:txBody>
          <a:bodyPr wrap="none">
            <a:spAutoFit/>
          </a:bodyPr>
          <a:lstStyle/>
          <a:p>
            <a:pPr algn="ctr"/>
            <a:r>
              <a:rPr lang="en-AU" sz="3200" b="1" i="0" dirty="0">
                <a:solidFill>
                  <a:srgbClr val="DF6612"/>
                </a:solidFill>
                <a:effectLst/>
                <a:latin typeface="Arial" panose="020B0604020202020204" pitchFamily="34" charset="0"/>
              </a:rPr>
              <a:t>Mercury</a:t>
            </a:r>
            <a:r>
              <a:rPr lang="en-AU" sz="3200" b="1" i="0" dirty="0">
                <a:solidFill>
                  <a:srgbClr val="444444"/>
                </a:solidFill>
                <a:effectLst/>
                <a:latin typeface="Arial" panose="020B0604020202020204" pitchFamily="34" charset="0"/>
              </a:rPr>
              <a:t> and </a:t>
            </a:r>
            <a:r>
              <a:rPr lang="en-AU" sz="3200" b="1" i="0" dirty="0">
                <a:solidFill>
                  <a:srgbClr val="FEB900"/>
                </a:solidFill>
                <a:effectLst/>
                <a:latin typeface="Arial" panose="020B0604020202020204" pitchFamily="34" charset="0"/>
              </a:rPr>
              <a:t>Venus</a:t>
            </a:r>
            <a:endParaRPr lang="en-AU" sz="3200" b="1" i="0" dirty="0">
              <a:solidFill>
                <a:srgbClr val="444444"/>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DAEE2782-D68F-4464-A7AA-8F8ACCC200FA}"/>
              </a:ext>
            </a:extLst>
          </p:cNvPr>
          <p:cNvGraphicFramePr>
            <a:graphicFrameLocks noGrp="1"/>
          </p:cNvGraphicFramePr>
          <p:nvPr>
            <p:extLst>
              <p:ext uri="{D42A27DB-BD31-4B8C-83A1-F6EECF244321}">
                <p14:modId xmlns:p14="http://schemas.microsoft.com/office/powerpoint/2010/main" val="3912232741"/>
              </p:ext>
            </p:extLst>
          </p:nvPr>
        </p:nvGraphicFramePr>
        <p:xfrm>
          <a:off x="853440" y="1326674"/>
          <a:ext cx="6850380" cy="2788920"/>
        </p:xfrm>
        <a:graphic>
          <a:graphicData uri="http://schemas.openxmlformats.org/drawingml/2006/table">
            <a:tbl>
              <a:tblPr/>
              <a:tblGrid>
                <a:gridCol w="6850380">
                  <a:extLst>
                    <a:ext uri="{9D8B030D-6E8A-4147-A177-3AD203B41FA5}">
                      <a16:colId xmlns:a16="http://schemas.microsoft.com/office/drawing/2014/main" val="3729218718"/>
                    </a:ext>
                  </a:extLst>
                </a:gridCol>
              </a:tblGrid>
              <a:tr h="0">
                <a:tc>
                  <a:txBody>
                    <a:bodyPr/>
                    <a:lstStyle/>
                    <a:p>
                      <a:pPr algn="ctr" fontAlgn="ctr"/>
                      <a:r>
                        <a:rPr lang="en-US" sz="2800" dirty="0">
                          <a:effectLst/>
                        </a:rPr>
                        <a:t>The closest planet to the Sun is </a:t>
                      </a:r>
                      <a:r>
                        <a:rPr lang="en-US" sz="2800" b="1" dirty="0">
                          <a:solidFill>
                            <a:srgbClr val="DF6612"/>
                          </a:solidFill>
                          <a:effectLst/>
                        </a:rPr>
                        <a:t>Mercury.</a:t>
                      </a:r>
                      <a:r>
                        <a:rPr lang="en-US" sz="2800" dirty="0">
                          <a:effectLst/>
                        </a:rPr>
                        <a:t> It is the </a:t>
                      </a:r>
                      <a:r>
                        <a:rPr lang="en-US" sz="2800" b="1" dirty="0">
                          <a:solidFill>
                            <a:srgbClr val="000000"/>
                          </a:solidFill>
                          <a:effectLst/>
                        </a:rPr>
                        <a:t>smallest</a:t>
                      </a:r>
                      <a:r>
                        <a:rPr lang="en-US" sz="2800" dirty="0">
                          <a:effectLst/>
                        </a:rPr>
                        <a:t> planet in the Solar System, and is a barren rock with no atmosphere. It is called a </a:t>
                      </a:r>
                      <a:r>
                        <a:rPr lang="en-US" sz="2800" b="1" dirty="0">
                          <a:solidFill>
                            <a:srgbClr val="0000FF"/>
                          </a:solidFill>
                          <a:effectLst/>
                        </a:rPr>
                        <a:t>"terrestrial planet"</a:t>
                      </a:r>
                      <a:r>
                        <a:rPr lang="en-US" sz="2800" dirty="0">
                          <a:effectLst/>
                        </a:rPr>
                        <a:t> due to being made mostly of rocks, much like the Earth.</a:t>
                      </a: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3847215143"/>
                  </a:ext>
                </a:extLst>
              </a:tr>
              <a:tr h="0">
                <a:tc>
                  <a:txBody>
                    <a:bodyPr/>
                    <a:lstStyle/>
                    <a:p>
                      <a:pPr algn="l" fontAlgn="ctr"/>
                      <a:endParaRPr lang="en-AU" sz="2800" dirty="0">
                        <a:effectLst/>
                      </a:endParaRP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3816287543"/>
                  </a:ext>
                </a:extLst>
              </a:tr>
            </a:tbl>
          </a:graphicData>
        </a:graphic>
      </p:graphicFrame>
      <p:sp>
        <p:nvSpPr>
          <p:cNvPr id="6" name="Rectangle 5">
            <a:extLst>
              <a:ext uri="{FF2B5EF4-FFF2-40B4-BE49-F238E27FC236}">
                <a16:creationId xmlns:a16="http://schemas.microsoft.com/office/drawing/2014/main" id="{6AC62DDA-E9A6-4C45-AD61-8732E2DC2EB4}"/>
              </a:ext>
            </a:extLst>
          </p:cNvPr>
          <p:cNvSpPr/>
          <p:nvPr/>
        </p:nvSpPr>
        <p:spPr>
          <a:xfrm>
            <a:off x="5242560" y="3813214"/>
            <a:ext cx="6096000" cy="2677656"/>
          </a:xfrm>
          <a:prstGeom prst="rect">
            <a:avLst/>
          </a:prstGeom>
        </p:spPr>
        <p:txBody>
          <a:bodyPr>
            <a:spAutoFit/>
          </a:bodyPr>
          <a:lstStyle/>
          <a:p>
            <a:r>
              <a:rPr lang="en-US" sz="2400" b="0" i="0" dirty="0">
                <a:solidFill>
                  <a:srgbClr val="444444"/>
                </a:solidFill>
                <a:effectLst/>
                <a:latin typeface="Arial" panose="020B0604020202020204" pitchFamily="34" charset="0"/>
              </a:rPr>
              <a:t>Between Earth and Mercury is the terrestrial planet </a:t>
            </a:r>
            <a:r>
              <a:rPr lang="en-US" sz="2400" b="1" i="0" dirty="0">
                <a:solidFill>
                  <a:srgbClr val="FEB900"/>
                </a:solidFill>
                <a:effectLst/>
                <a:latin typeface="Arial" panose="020B0604020202020204" pitchFamily="34" charset="0"/>
              </a:rPr>
              <a:t>Venus.</a:t>
            </a:r>
            <a:r>
              <a:rPr lang="en-US" sz="2400" b="0" i="0" dirty="0">
                <a:solidFill>
                  <a:srgbClr val="444444"/>
                </a:solidFill>
                <a:effectLst/>
                <a:latin typeface="Arial" panose="020B0604020202020204" pitchFamily="34" charset="0"/>
              </a:rPr>
              <a:t> Similar in size to Earth, Venus is </a:t>
            </a:r>
            <a:r>
              <a:rPr lang="en-US" sz="2400" b="1" i="0" dirty="0">
                <a:solidFill>
                  <a:srgbClr val="000000"/>
                </a:solidFill>
                <a:effectLst/>
                <a:latin typeface="Arial" panose="020B0604020202020204" pitchFamily="34" charset="0"/>
              </a:rPr>
              <a:t>incredibly hot</a:t>
            </a:r>
            <a:r>
              <a:rPr lang="en-US" sz="2400" b="0" i="0" dirty="0">
                <a:solidFill>
                  <a:srgbClr val="444444"/>
                </a:solidFill>
                <a:effectLst/>
                <a:latin typeface="Arial" panose="020B0604020202020204" pitchFamily="34" charset="0"/>
              </a:rPr>
              <a:t> and has an atmosphere of poisonous gases. Probes that enter its atmosphere are quickly </a:t>
            </a:r>
            <a:r>
              <a:rPr lang="en-US" sz="2400" b="1" i="0" dirty="0">
                <a:solidFill>
                  <a:srgbClr val="FB6611"/>
                </a:solidFill>
                <a:effectLst/>
                <a:latin typeface="Arial" panose="020B0604020202020204" pitchFamily="34" charset="0"/>
              </a:rPr>
              <a:t>crushed</a:t>
            </a:r>
            <a:r>
              <a:rPr lang="en-US" sz="2400" b="0" i="0" dirty="0">
                <a:solidFill>
                  <a:srgbClr val="444444"/>
                </a:solidFill>
                <a:effectLst/>
                <a:latin typeface="Arial" panose="020B0604020202020204" pitchFamily="34" charset="0"/>
              </a:rPr>
              <a:t> by the extremely high surface pressure.</a:t>
            </a:r>
            <a:endParaRPr lang="en-AU" sz="2400" dirty="0"/>
          </a:p>
        </p:txBody>
      </p:sp>
      <p:pic>
        <p:nvPicPr>
          <p:cNvPr id="3076" name="Picture 4">
            <a:extLst>
              <a:ext uri="{FF2B5EF4-FFF2-40B4-BE49-F238E27FC236}">
                <a16:creationId xmlns:a16="http://schemas.microsoft.com/office/drawing/2014/main" id="{31D4F0F9-59A7-4159-8051-7A773441C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1533" y="117336"/>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F190639-9303-4906-A6BC-FD2B610AF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51" y="3813214"/>
            <a:ext cx="2903716" cy="2903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0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40FB6A-996C-4A1F-BC0A-19EF9D41F77B}"/>
              </a:ext>
            </a:extLst>
          </p:cNvPr>
          <p:cNvSpPr/>
          <p:nvPr/>
        </p:nvSpPr>
        <p:spPr>
          <a:xfrm>
            <a:off x="3314468" y="342900"/>
            <a:ext cx="2781532" cy="523220"/>
          </a:xfrm>
          <a:prstGeom prst="rect">
            <a:avLst/>
          </a:prstGeom>
        </p:spPr>
        <p:txBody>
          <a:bodyPr wrap="none">
            <a:spAutoFit/>
          </a:bodyPr>
          <a:lstStyle/>
          <a:p>
            <a:pPr algn="ctr"/>
            <a:r>
              <a:rPr lang="en-AU" sz="2800" b="1" i="0" dirty="0">
                <a:solidFill>
                  <a:srgbClr val="0066CC"/>
                </a:solidFill>
                <a:effectLst/>
                <a:latin typeface="Arial" panose="020B0604020202020204" pitchFamily="34" charset="0"/>
              </a:rPr>
              <a:t>Earth</a:t>
            </a:r>
            <a:r>
              <a:rPr lang="en-AU" sz="2800" b="1" i="0" dirty="0">
                <a:solidFill>
                  <a:srgbClr val="444444"/>
                </a:solidFill>
                <a:effectLst/>
                <a:latin typeface="Arial" panose="020B0604020202020204" pitchFamily="34" charset="0"/>
              </a:rPr>
              <a:t> and </a:t>
            </a:r>
            <a:r>
              <a:rPr lang="en-AU" sz="2800" b="1" i="0" dirty="0">
                <a:solidFill>
                  <a:srgbClr val="EA1E34"/>
                </a:solidFill>
                <a:effectLst/>
                <a:latin typeface="Arial" panose="020B0604020202020204" pitchFamily="34" charset="0"/>
              </a:rPr>
              <a:t>Mars</a:t>
            </a:r>
            <a:endParaRPr lang="en-AU" sz="2800" b="1" i="0" dirty="0">
              <a:solidFill>
                <a:srgbClr val="444444"/>
              </a:solidFill>
              <a:effectLst/>
              <a:latin typeface="Arial" panose="020B0604020202020204" pitchFamily="34" charset="0"/>
            </a:endParaRPr>
          </a:p>
        </p:txBody>
      </p:sp>
      <p:sp>
        <p:nvSpPr>
          <p:cNvPr id="3" name="Rectangle 2">
            <a:extLst>
              <a:ext uri="{FF2B5EF4-FFF2-40B4-BE49-F238E27FC236}">
                <a16:creationId xmlns:a16="http://schemas.microsoft.com/office/drawing/2014/main" id="{35A17B37-656A-4CED-9EAF-8C470D7BF57D}"/>
              </a:ext>
            </a:extLst>
          </p:cNvPr>
          <p:cNvSpPr/>
          <p:nvPr/>
        </p:nvSpPr>
        <p:spPr>
          <a:xfrm>
            <a:off x="807720" y="1320076"/>
            <a:ext cx="6096000" cy="1938992"/>
          </a:xfrm>
          <a:prstGeom prst="rect">
            <a:avLst/>
          </a:prstGeom>
        </p:spPr>
        <p:txBody>
          <a:bodyPr>
            <a:spAutoFit/>
          </a:bodyPr>
          <a:lstStyle/>
          <a:p>
            <a:r>
              <a:rPr lang="en-US" sz="2400" b="1" i="0" dirty="0">
                <a:solidFill>
                  <a:srgbClr val="0066CC"/>
                </a:solidFill>
                <a:effectLst/>
                <a:latin typeface="Arial" panose="020B0604020202020204" pitchFamily="34" charset="0"/>
              </a:rPr>
              <a:t>Earth</a:t>
            </a:r>
            <a:r>
              <a:rPr lang="en-US" sz="2400" b="0" i="0" dirty="0">
                <a:solidFill>
                  <a:srgbClr val="444444"/>
                </a:solidFill>
                <a:effectLst/>
                <a:latin typeface="Arial" panose="020B0604020202020204" pitchFamily="34" charset="0"/>
              </a:rPr>
              <a:t> is the third planet from the Sun. It is the only planet known to have </a:t>
            </a:r>
            <a:r>
              <a:rPr lang="en-US" sz="2400" b="1" i="0" dirty="0">
                <a:solidFill>
                  <a:srgbClr val="000000"/>
                </a:solidFill>
                <a:effectLst/>
                <a:latin typeface="Arial" panose="020B0604020202020204" pitchFamily="34" charset="0"/>
              </a:rPr>
              <a:t>life,</a:t>
            </a:r>
            <a:r>
              <a:rPr lang="en-US" sz="2400" b="0" i="0" dirty="0">
                <a:solidFill>
                  <a:srgbClr val="444444"/>
                </a:solidFill>
                <a:effectLst/>
                <a:latin typeface="Arial" panose="020B0604020202020204" pitchFamily="34" charset="0"/>
              </a:rPr>
              <a:t> which is thought to have developed due to its ideal </a:t>
            </a:r>
            <a:r>
              <a:rPr lang="en-US" sz="2400" b="1" i="0" dirty="0">
                <a:solidFill>
                  <a:srgbClr val="009900"/>
                </a:solidFill>
                <a:effectLst/>
                <a:latin typeface="Arial" panose="020B0604020202020204" pitchFamily="34" charset="0"/>
              </a:rPr>
              <a:t>distance from the Sun, magnetic field, liquid water and atmosphere.</a:t>
            </a:r>
            <a:endParaRPr lang="en-AU" sz="2400" dirty="0"/>
          </a:p>
        </p:txBody>
      </p:sp>
      <p:pic>
        <p:nvPicPr>
          <p:cNvPr id="4098" name="Picture 2">
            <a:extLst>
              <a:ext uri="{FF2B5EF4-FFF2-40B4-BE49-F238E27FC236}">
                <a16:creationId xmlns:a16="http://schemas.microsoft.com/office/drawing/2014/main" id="{7E9D61DB-90DF-4209-BDD2-A82E5897E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412" y="831800"/>
            <a:ext cx="2468880" cy="24688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7BD236-A035-415F-BC88-4CE1862C9D8F}"/>
              </a:ext>
            </a:extLst>
          </p:cNvPr>
          <p:cNvSpPr/>
          <p:nvPr/>
        </p:nvSpPr>
        <p:spPr>
          <a:xfrm>
            <a:off x="4705234" y="3837444"/>
            <a:ext cx="6096000" cy="2677656"/>
          </a:xfrm>
          <a:prstGeom prst="rect">
            <a:avLst/>
          </a:prstGeom>
        </p:spPr>
        <p:txBody>
          <a:bodyPr>
            <a:spAutoFit/>
          </a:bodyPr>
          <a:lstStyle/>
          <a:p>
            <a:r>
              <a:rPr lang="en-US" sz="2400" b="1" i="0" dirty="0">
                <a:solidFill>
                  <a:srgbClr val="EA1E34"/>
                </a:solidFill>
                <a:effectLst/>
                <a:latin typeface="Arial" panose="020B0604020202020204" pitchFamily="34" charset="0"/>
              </a:rPr>
              <a:t>Mars,</a:t>
            </a:r>
            <a:r>
              <a:rPr lang="en-US" sz="2400" b="0" i="0" dirty="0">
                <a:solidFill>
                  <a:srgbClr val="444444"/>
                </a:solidFill>
                <a:effectLst/>
                <a:latin typeface="Arial" panose="020B0604020202020204" pitchFamily="34" charset="0"/>
              </a:rPr>
              <a:t> the fourth planet, is </a:t>
            </a:r>
            <a:r>
              <a:rPr lang="en-US" sz="2400" b="1" i="0" dirty="0">
                <a:solidFill>
                  <a:srgbClr val="000000"/>
                </a:solidFill>
                <a:effectLst/>
                <a:latin typeface="Arial" panose="020B0604020202020204" pitchFamily="34" charset="0"/>
              </a:rPr>
              <a:t>smaller and colder than Earth.</a:t>
            </a:r>
            <a:r>
              <a:rPr lang="en-US" sz="2400" b="0" i="0" dirty="0">
                <a:solidFill>
                  <a:srgbClr val="444444"/>
                </a:solidFill>
                <a:effectLst/>
                <a:latin typeface="Arial" panose="020B0604020202020204" pitchFamily="34" charset="0"/>
              </a:rPr>
              <a:t> Known for its red surface, Mars is thought to have once been more like Earth, with water and maybe even life, but the water is now frozen and the surface is a cold wasteland. Mars is also terrestrial.</a:t>
            </a:r>
            <a:endParaRPr lang="en-AU" sz="2400" dirty="0"/>
          </a:p>
        </p:txBody>
      </p:sp>
      <p:pic>
        <p:nvPicPr>
          <p:cNvPr id="4100" name="Picture 4">
            <a:extLst>
              <a:ext uri="{FF2B5EF4-FFF2-40B4-BE49-F238E27FC236}">
                <a16:creationId xmlns:a16="http://schemas.microsoft.com/office/drawing/2014/main" id="{8CD91B52-C140-4267-A36D-8400E8DE4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 y="3837444"/>
            <a:ext cx="2677656" cy="267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015AD6-86CA-4F18-882D-0AC9259BE67D}"/>
              </a:ext>
            </a:extLst>
          </p:cNvPr>
          <p:cNvSpPr/>
          <p:nvPr/>
        </p:nvSpPr>
        <p:spPr>
          <a:xfrm>
            <a:off x="3737078" y="203637"/>
            <a:ext cx="3360215" cy="523220"/>
          </a:xfrm>
          <a:prstGeom prst="rect">
            <a:avLst/>
          </a:prstGeom>
        </p:spPr>
        <p:txBody>
          <a:bodyPr wrap="none">
            <a:spAutoFit/>
          </a:bodyPr>
          <a:lstStyle/>
          <a:p>
            <a:pPr algn="ctr"/>
            <a:r>
              <a:rPr lang="en-AU" sz="2800" b="1" i="0" dirty="0">
                <a:solidFill>
                  <a:srgbClr val="E04E50"/>
                </a:solidFill>
                <a:effectLst/>
                <a:latin typeface="Arial" panose="020B0604020202020204" pitchFamily="34" charset="0"/>
              </a:rPr>
              <a:t>Jupiter</a:t>
            </a:r>
            <a:r>
              <a:rPr lang="en-AU" sz="2800" b="1" i="0" dirty="0">
                <a:solidFill>
                  <a:srgbClr val="444444"/>
                </a:solidFill>
                <a:effectLst/>
                <a:latin typeface="Arial" panose="020B0604020202020204" pitchFamily="34" charset="0"/>
              </a:rPr>
              <a:t> and </a:t>
            </a:r>
            <a:r>
              <a:rPr lang="en-AU" sz="2800" b="1" i="0" dirty="0">
                <a:solidFill>
                  <a:srgbClr val="F30277"/>
                </a:solidFill>
                <a:effectLst/>
                <a:latin typeface="Arial" panose="020B0604020202020204" pitchFamily="34" charset="0"/>
              </a:rPr>
              <a:t>Saturn</a:t>
            </a:r>
            <a:endParaRPr lang="en-AU" sz="2800" b="1" i="0" dirty="0">
              <a:solidFill>
                <a:srgbClr val="444444"/>
              </a:solidFill>
              <a:effectLst/>
              <a:latin typeface="Arial" panose="020B0604020202020204" pitchFamily="34" charset="0"/>
            </a:endParaRPr>
          </a:p>
        </p:txBody>
      </p:sp>
      <p:sp>
        <p:nvSpPr>
          <p:cNvPr id="3" name="Rectangle 2">
            <a:extLst>
              <a:ext uri="{FF2B5EF4-FFF2-40B4-BE49-F238E27FC236}">
                <a16:creationId xmlns:a16="http://schemas.microsoft.com/office/drawing/2014/main" id="{CC724FCF-13E6-43C8-9B95-23480D87F813}"/>
              </a:ext>
            </a:extLst>
          </p:cNvPr>
          <p:cNvSpPr/>
          <p:nvPr/>
        </p:nvSpPr>
        <p:spPr>
          <a:xfrm>
            <a:off x="472123" y="885368"/>
            <a:ext cx="7368857" cy="3108543"/>
          </a:xfrm>
          <a:prstGeom prst="rect">
            <a:avLst/>
          </a:prstGeom>
        </p:spPr>
        <p:txBody>
          <a:bodyPr wrap="square">
            <a:spAutoFit/>
          </a:bodyPr>
          <a:lstStyle/>
          <a:p>
            <a:r>
              <a:rPr lang="en-US" sz="2800" b="0" i="0" dirty="0">
                <a:solidFill>
                  <a:srgbClr val="444444"/>
                </a:solidFill>
                <a:effectLst/>
                <a:latin typeface="Arial" panose="020B0604020202020204" pitchFamily="34" charset="0"/>
              </a:rPr>
              <a:t>Beyond the asteroid belt, we find </a:t>
            </a:r>
            <a:r>
              <a:rPr lang="en-US" sz="2800" b="1" i="0" dirty="0">
                <a:solidFill>
                  <a:srgbClr val="E04E50"/>
                </a:solidFill>
                <a:effectLst/>
                <a:latin typeface="Arial" panose="020B0604020202020204" pitchFamily="34" charset="0"/>
              </a:rPr>
              <a:t>Jupiter,</a:t>
            </a:r>
            <a:r>
              <a:rPr lang="en-US" sz="2800" b="0" i="0" dirty="0">
                <a:solidFill>
                  <a:srgbClr val="444444"/>
                </a:solidFill>
                <a:effectLst/>
                <a:latin typeface="Arial" panose="020B0604020202020204" pitchFamily="34" charset="0"/>
              </a:rPr>
              <a:t> the fifth planet. Jupiter is the </a:t>
            </a:r>
            <a:r>
              <a:rPr lang="en-US" sz="2800" b="1" i="0" dirty="0">
                <a:solidFill>
                  <a:srgbClr val="000000"/>
                </a:solidFill>
                <a:effectLst/>
                <a:latin typeface="Arial" panose="020B0604020202020204" pitchFamily="34" charset="0"/>
              </a:rPr>
              <a:t>largest planet</a:t>
            </a:r>
            <a:r>
              <a:rPr lang="en-US" sz="2800" b="0" i="0" dirty="0">
                <a:solidFill>
                  <a:srgbClr val="444444"/>
                </a:solidFill>
                <a:effectLst/>
                <a:latin typeface="Arial" panose="020B0604020202020204" pitchFamily="34" charset="0"/>
              </a:rPr>
              <a:t> in the Solar System, and is mostly made of gas. We call planets of its type </a:t>
            </a:r>
            <a:r>
              <a:rPr lang="en-US" sz="2800" b="1" i="0" dirty="0">
                <a:solidFill>
                  <a:srgbClr val="0000FF"/>
                </a:solidFill>
                <a:effectLst/>
                <a:latin typeface="Arial" panose="020B0604020202020204" pitchFamily="34" charset="0"/>
              </a:rPr>
              <a:t>"gas giants".</a:t>
            </a:r>
            <a:r>
              <a:rPr lang="en-US" sz="2800" b="0" i="0" dirty="0">
                <a:solidFill>
                  <a:srgbClr val="444444"/>
                </a:solidFill>
                <a:effectLst/>
                <a:latin typeface="Arial" panose="020B0604020202020204" pitchFamily="34" charset="0"/>
              </a:rPr>
              <a:t> Jupiter is well known for its Great Red Spot, a storm that has raged continuously for over </a:t>
            </a:r>
            <a:r>
              <a:rPr lang="en-US" sz="2800" b="0" i="0" dirty="0">
                <a:solidFill>
                  <a:srgbClr val="444444"/>
                </a:solidFill>
                <a:effectLst/>
                <a:latin typeface="KaTeX_Main"/>
              </a:rPr>
              <a:t>350</a:t>
            </a:r>
            <a:r>
              <a:rPr lang="en-US" sz="2800" b="0" i="0" dirty="0">
                <a:solidFill>
                  <a:srgbClr val="444444"/>
                </a:solidFill>
                <a:effectLst/>
                <a:latin typeface="Arial" panose="020B0604020202020204" pitchFamily="34" charset="0"/>
              </a:rPr>
              <a:t> years.</a:t>
            </a:r>
            <a:endParaRPr lang="en-AU" sz="2800" dirty="0"/>
          </a:p>
        </p:txBody>
      </p:sp>
      <p:pic>
        <p:nvPicPr>
          <p:cNvPr id="5122" name="Picture 2">
            <a:extLst>
              <a:ext uri="{FF2B5EF4-FFF2-40B4-BE49-F238E27FC236}">
                <a16:creationId xmlns:a16="http://schemas.microsoft.com/office/drawing/2014/main" id="{0D8AD110-9B95-4DD7-99EB-417B9A198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9977" y="887749"/>
            <a:ext cx="2811463" cy="28114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9578C83-5379-43CD-ADCF-90F10A35D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23" y="3993911"/>
            <a:ext cx="2379543" cy="23795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6C9DF6-763C-41EC-AA76-2C87BE0D88DF}"/>
              </a:ext>
            </a:extLst>
          </p:cNvPr>
          <p:cNvSpPr/>
          <p:nvPr/>
        </p:nvSpPr>
        <p:spPr>
          <a:xfrm>
            <a:off x="5661977" y="4152422"/>
            <a:ext cx="6096000" cy="2677656"/>
          </a:xfrm>
          <a:prstGeom prst="rect">
            <a:avLst/>
          </a:prstGeom>
        </p:spPr>
        <p:txBody>
          <a:bodyPr>
            <a:spAutoFit/>
          </a:bodyPr>
          <a:lstStyle/>
          <a:p>
            <a:r>
              <a:rPr lang="en-US" sz="2800" b="0" i="0" dirty="0">
                <a:solidFill>
                  <a:srgbClr val="444444"/>
                </a:solidFill>
                <a:effectLst/>
                <a:latin typeface="Arial" panose="020B0604020202020204" pitchFamily="34" charset="0"/>
              </a:rPr>
              <a:t>After Jupiter is </a:t>
            </a:r>
            <a:r>
              <a:rPr lang="en-US" sz="2800" b="1" i="0" dirty="0">
                <a:solidFill>
                  <a:srgbClr val="F30277"/>
                </a:solidFill>
                <a:effectLst/>
                <a:latin typeface="Arial" panose="020B0604020202020204" pitchFamily="34" charset="0"/>
              </a:rPr>
              <a:t>Saturn,</a:t>
            </a:r>
            <a:r>
              <a:rPr lang="en-US" sz="2800" b="0" i="0" dirty="0">
                <a:solidFill>
                  <a:srgbClr val="444444"/>
                </a:solidFill>
                <a:effectLst/>
                <a:latin typeface="Arial" panose="020B0604020202020204" pitchFamily="34" charset="0"/>
              </a:rPr>
              <a:t> the sixth planet. Saturn is another gas giant, well known for its </a:t>
            </a:r>
            <a:r>
              <a:rPr lang="en-US" sz="2800" b="1" i="0" dirty="0">
                <a:solidFill>
                  <a:srgbClr val="000000"/>
                </a:solidFill>
                <a:effectLst/>
                <a:latin typeface="Arial" panose="020B0604020202020204" pitchFamily="34" charset="0"/>
              </a:rPr>
              <a:t>giant rings of ice and rock.</a:t>
            </a:r>
            <a:r>
              <a:rPr lang="en-US" sz="2800" b="0" i="0" dirty="0">
                <a:solidFill>
                  <a:srgbClr val="444444"/>
                </a:solidFill>
                <a:effectLst/>
                <a:latin typeface="Arial" panose="020B0604020202020204" pitchFamily="34" charset="0"/>
              </a:rPr>
              <a:t> While they look solid, they are actually made from tiny dust particles.</a:t>
            </a:r>
            <a:endParaRPr lang="en-AU" sz="2800" dirty="0"/>
          </a:p>
        </p:txBody>
      </p:sp>
    </p:spTree>
    <p:extLst>
      <p:ext uri="{BB962C8B-B14F-4D97-AF65-F5344CB8AC3E}">
        <p14:creationId xmlns:p14="http://schemas.microsoft.com/office/powerpoint/2010/main" val="20213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275DEA-905C-4359-A7E5-4349A06ADC43}"/>
              </a:ext>
            </a:extLst>
          </p:cNvPr>
          <p:cNvSpPr/>
          <p:nvPr/>
        </p:nvSpPr>
        <p:spPr>
          <a:xfrm>
            <a:off x="3452058" y="362704"/>
            <a:ext cx="3701655" cy="523220"/>
          </a:xfrm>
          <a:prstGeom prst="rect">
            <a:avLst/>
          </a:prstGeom>
        </p:spPr>
        <p:txBody>
          <a:bodyPr wrap="none">
            <a:spAutoFit/>
          </a:bodyPr>
          <a:lstStyle/>
          <a:p>
            <a:pPr algn="ctr"/>
            <a:r>
              <a:rPr lang="en-AU" sz="2800" b="1" i="0" dirty="0">
                <a:solidFill>
                  <a:srgbClr val="21A0B1"/>
                </a:solidFill>
                <a:effectLst/>
                <a:latin typeface="Arial" panose="020B0604020202020204" pitchFamily="34" charset="0"/>
              </a:rPr>
              <a:t>Uranus</a:t>
            </a:r>
            <a:r>
              <a:rPr lang="en-AU" sz="2800" b="1" i="0" dirty="0">
                <a:solidFill>
                  <a:srgbClr val="444444"/>
                </a:solidFill>
                <a:effectLst/>
                <a:latin typeface="Arial" panose="020B0604020202020204" pitchFamily="34" charset="0"/>
              </a:rPr>
              <a:t> and </a:t>
            </a:r>
            <a:r>
              <a:rPr lang="en-AU" sz="2800" b="1" i="0" dirty="0">
                <a:solidFill>
                  <a:srgbClr val="1B479F"/>
                </a:solidFill>
                <a:effectLst/>
                <a:latin typeface="Arial" panose="020B0604020202020204" pitchFamily="34" charset="0"/>
              </a:rPr>
              <a:t>Neptune</a:t>
            </a:r>
            <a:endParaRPr lang="en-AU" sz="2800" b="1" i="0" dirty="0">
              <a:solidFill>
                <a:srgbClr val="444444"/>
              </a:solidFill>
              <a:effectLst/>
              <a:latin typeface="Arial" panose="020B0604020202020204" pitchFamily="34" charset="0"/>
            </a:endParaRPr>
          </a:p>
        </p:txBody>
      </p:sp>
      <p:sp>
        <p:nvSpPr>
          <p:cNvPr id="3" name="Rectangle 2">
            <a:extLst>
              <a:ext uri="{FF2B5EF4-FFF2-40B4-BE49-F238E27FC236}">
                <a16:creationId xmlns:a16="http://schemas.microsoft.com/office/drawing/2014/main" id="{0797F9FA-0C24-4FBD-91CA-448DF7C160B4}"/>
              </a:ext>
            </a:extLst>
          </p:cNvPr>
          <p:cNvSpPr/>
          <p:nvPr/>
        </p:nvSpPr>
        <p:spPr>
          <a:xfrm>
            <a:off x="404058" y="1294924"/>
            <a:ext cx="7985562" cy="1938992"/>
          </a:xfrm>
          <a:prstGeom prst="rect">
            <a:avLst/>
          </a:prstGeom>
        </p:spPr>
        <p:txBody>
          <a:bodyPr wrap="square">
            <a:spAutoFit/>
          </a:bodyPr>
          <a:lstStyle/>
          <a:p>
            <a:r>
              <a:rPr lang="en-US" sz="2400" b="0" i="0" dirty="0">
                <a:solidFill>
                  <a:srgbClr val="444444"/>
                </a:solidFill>
                <a:effectLst/>
                <a:latin typeface="Arial" panose="020B0604020202020204" pitchFamily="34" charset="0"/>
              </a:rPr>
              <a:t>The seventh planet is </a:t>
            </a:r>
            <a:r>
              <a:rPr lang="en-US" sz="2400" b="1" i="0" dirty="0">
                <a:solidFill>
                  <a:srgbClr val="21A0B1"/>
                </a:solidFill>
                <a:effectLst/>
                <a:latin typeface="Arial" panose="020B0604020202020204" pitchFamily="34" charset="0"/>
              </a:rPr>
              <a:t>Uranus,</a:t>
            </a:r>
            <a:r>
              <a:rPr lang="en-US" sz="2400" b="0" i="0" dirty="0">
                <a:solidFill>
                  <a:srgbClr val="444444"/>
                </a:solidFill>
                <a:effectLst/>
                <a:latin typeface="Arial" panose="020B0604020202020204" pitchFamily="34" charset="0"/>
              </a:rPr>
              <a:t> the first and largest of the two </a:t>
            </a:r>
            <a:r>
              <a:rPr lang="en-US" sz="2400" b="1" i="0" dirty="0">
                <a:solidFill>
                  <a:srgbClr val="29C6DF"/>
                </a:solidFill>
                <a:effectLst/>
                <a:latin typeface="Arial" panose="020B0604020202020204" pitchFamily="34" charset="0"/>
              </a:rPr>
              <a:t>"ice giants".</a:t>
            </a:r>
            <a:r>
              <a:rPr lang="en-US" sz="2400" b="0" i="0" dirty="0">
                <a:solidFill>
                  <a:srgbClr val="444444"/>
                </a:solidFill>
                <a:effectLst/>
                <a:latin typeface="Arial" panose="020B0604020202020204" pitchFamily="34" charset="0"/>
              </a:rPr>
              <a:t> Ice giants are similar to gas giants, but are made mostly of heavier elements, such as oxygen and nitrogen. Uranus </a:t>
            </a:r>
            <a:r>
              <a:rPr lang="en-US" sz="2400" b="1" i="0" dirty="0">
                <a:solidFill>
                  <a:srgbClr val="000000"/>
                </a:solidFill>
                <a:effectLst/>
                <a:latin typeface="Arial" panose="020B0604020202020204" pitchFamily="34" charset="0"/>
              </a:rPr>
              <a:t>rotates on its side,</a:t>
            </a:r>
            <a:r>
              <a:rPr lang="en-US" sz="2400" b="0" i="0" dirty="0">
                <a:solidFill>
                  <a:srgbClr val="444444"/>
                </a:solidFill>
                <a:effectLst/>
                <a:latin typeface="Arial" panose="020B0604020202020204" pitchFamily="34" charset="0"/>
              </a:rPr>
              <a:t> making it look like it is rolling around the Sun.</a:t>
            </a:r>
            <a:endParaRPr lang="en-AU" sz="2400" dirty="0"/>
          </a:p>
        </p:txBody>
      </p:sp>
      <p:pic>
        <p:nvPicPr>
          <p:cNvPr id="6146" name="Picture 2">
            <a:extLst>
              <a:ext uri="{FF2B5EF4-FFF2-40B4-BE49-F238E27FC236}">
                <a16:creationId xmlns:a16="http://schemas.microsoft.com/office/drawing/2014/main" id="{69E2709B-6221-4424-BFD6-4939C4E6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4041" y="1294924"/>
            <a:ext cx="2677656" cy="26776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99EFA61-6ED1-47D8-8379-F68ACAB5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58" y="4074140"/>
            <a:ext cx="2677656" cy="26776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0C2E76-3B32-45E1-8CD6-B021D9800B9C}"/>
              </a:ext>
            </a:extLst>
          </p:cNvPr>
          <p:cNvSpPr/>
          <p:nvPr/>
        </p:nvSpPr>
        <p:spPr>
          <a:xfrm>
            <a:off x="3785870" y="4812803"/>
            <a:ext cx="7689850" cy="1200329"/>
          </a:xfrm>
          <a:prstGeom prst="rect">
            <a:avLst/>
          </a:prstGeom>
        </p:spPr>
        <p:txBody>
          <a:bodyPr wrap="square">
            <a:spAutoFit/>
          </a:bodyPr>
          <a:lstStyle/>
          <a:p>
            <a:r>
              <a:rPr lang="en-US" sz="2400" b="1" i="0" dirty="0">
                <a:solidFill>
                  <a:srgbClr val="1B479F"/>
                </a:solidFill>
                <a:effectLst/>
                <a:latin typeface="Arial" panose="020B0604020202020204" pitchFamily="34" charset="0"/>
              </a:rPr>
              <a:t>Neptune,</a:t>
            </a:r>
            <a:r>
              <a:rPr lang="en-US" sz="2400" b="0" i="0" dirty="0">
                <a:solidFill>
                  <a:srgbClr val="444444"/>
                </a:solidFill>
                <a:effectLst/>
                <a:latin typeface="Arial" panose="020B0604020202020204" pitchFamily="34" charset="0"/>
              </a:rPr>
              <a:t> the eighth planet and other ice giant, has a </a:t>
            </a:r>
            <a:r>
              <a:rPr lang="en-US" sz="2400" b="1" i="0" dirty="0">
                <a:solidFill>
                  <a:srgbClr val="1B479F"/>
                </a:solidFill>
                <a:effectLst/>
                <a:latin typeface="Arial" panose="020B0604020202020204" pitchFamily="34" charset="0"/>
              </a:rPr>
              <a:t>deep blue </a:t>
            </a:r>
            <a:r>
              <a:rPr lang="en-US" sz="2400" b="1" i="0" dirty="0" err="1">
                <a:solidFill>
                  <a:srgbClr val="1B479F"/>
                </a:solidFill>
                <a:effectLst/>
                <a:latin typeface="Arial" panose="020B0604020202020204" pitchFamily="34" charset="0"/>
              </a:rPr>
              <a:t>colour</a:t>
            </a:r>
            <a:r>
              <a:rPr lang="en-US" sz="2400" b="0" i="0" dirty="0">
                <a:solidFill>
                  <a:srgbClr val="444444"/>
                </a:solidFill>
                <a:effectLst/>
                <a:latin typeface="Arial" panose="020B0604020202020204" pitchFamily="34" charset="0"/>
              </a:rPr>
              <a:t> and must be viewed with a </a:t>
            </a:r>
            <a:r>
              <a:rPr lang="en-US" sz="2400" b="1" i="0" dirty="0">
                <a:solidFill>
                  <a:srgbClr val="FF0000"/>
                </a:solidFill>
                <a:effectLst/>
                <a:latin typeface="Arial" panose="020B0604020202020204" pitchFamily="34" charset="0"/>
              </a:rPr>
              <a:t>telescope</a:t>
            </a:r>
            <a:r>
              <a:rPr lang="en-US" sz="2400" b="0" i="0" dirty="0">
                <a:solidFill>
                  <a:srgbClr val="444444"/>
                </a:solidFill>
                <a:effectLst/>
                <a:latin typeface="Arial" panose="020B0604020202020204" pitchFamily="34" charset="0"/>
              </a:rPr>
              <a:t> due to its distance from the Earth.</a:t>
            </a:r>
            <a:endParaRPr lang="en-AU" sz="2400" dirty="0"/>
          </a:p>
        </p:txBody>
      </p:sp>
    </p:spTree>
    <p:extLst>
      <p:ext uri="{BB962C8B-B14F-4D97-AF65-F5344CB8AC3E}">
        <p14:creationId xmlns:p14="http://schemas.microsoft.com/office/powerpoint/2010/main" val="684272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74FDFE-81F8-4FF1-8E98-60E882D891C3}"/>
              </a:ext>
            </a:extLst>
          </p:cNvPr>
          <p:cNvSpPr/>
          <p:nvPr/>
        </p:nvSpPr>
        <p:spPr>
          <a:xfrm>
            <a:off x="860424" y="767487"/>
            <a:ext cx="10706735" cy="2246769"/>
          </a:xfrm>
          <a:prstGeom prst="rect">
            <a:avLst/>
          </a:prstGeom>
        </p:spPr>
        <p:txBody>
          <a:bodyPr wrap="square">
            <a:spAutoFit/>
          </a:bodyPr>
          <a:lstStyle/>
          <a:p>
            <a:pPr algn="ctr"/>
            <a:r>
              <a:rPr lang="en-US" sz="2800" b="1" i="0" dirty="0">
                <a:solidFill>
                  <a:srgbClr val="444444"/>
                </a:solidFill>
                <a:effectLst/>
                <a:latin typeface="Arial" panose="020B0604020202020204" pitchFamily="34" charset="0"/>
              </a:rPr>
              <a:t>You can use a mnemonic to help you remember the order of the planets.</a:t>
            </a:r>
          </a:p>
          <a:p>
            <a:pPr algn="ctr"/>
            <a:r>
              <a:rPr lang="en-US" sz="2800" b="0" i="0" dirty="0">
                <a:solidFill>
                  <a:srgbClr val="444444"/>
                </a:solidFill>
                <a:effectLst/>
                <a:latin typeface="Arial" panose="020B0604020202020204" pitchFamily="34" charset="0"/>
              </a:rPr>
              <a:t> </a:t>
            </a:r>
          </a:p>
          <a:p>
            <a:pPr algn="ctr"/>
            <a:r>
              <a:rPr lang="en-US" sz="2800" b="0" i="0" dirty="0">
                <a:solidFill>
                  <a:srgbClr val="444444"/>
                </a:solidFill>
                <a:effectLst/>
                <a:latin typeface="Arial" panose="020B0604020202020204" pitchFamily="34" charset="0"/>
              </a:rPr>
              <a:t>A mnemonic is a phrase you can use to remember a list using the first letter of each word. Our </a:t>
            </a:r>
            <a:r>
              <a:rPr lang="en-US" sz="2800" b="0" i="0" dirty="0" err="1">
                <a:solidFill>
                  <a:srgbClr val="444444"/>
                </a:solidFill>
                <a:effectLst/>
                <a:latin typeface="Arial" panose="020B0604020202020204" pitchFamily="34" charset="0"/>
              </a:rPr>
              <a:t>mnenomic</a:t>
            </a:r>
            <a:r>
              <a:rPr lang="en-US" sz="2800" b="0" i="0" dirty="0">
                <a:solidFill>
                  <a:srgbClr val="444444"/>
                </a:solidFill>
                <a:effectLst/>
                <a:latin typeface="Arial" panose="020B0604020202020204" pitchFamily="34" charset="0"/>
              </a:rPr>
              <a:t> for the planets is:</a:t>
            </a:r>
          </a:p>
        </p:txBody>
      </p:sp>
      <p:sp>
        <p:nvSpPr>
          <p:cNvPr id="3" name="Rectangle 2">
            <a:extLst>
              <a:ext uri="{FF2B5EF4-FFF2-40B4-BE49-F238E27FC236}">
                <a16:creationId xmlns:a16="http://schemas.microsoft.com/office/drawing/2014/main" id="{A067802A-146A-49DC-85A3-2E0D77BD6818}"/>
              </a:ext>
            </a:extLst>
          </p:cNvPr>
          <p:cNvSpPr/>
          <p:nvPr/>
        </p:nvSpPr>
        <p:spPr>
          <a:xfrm>
            <a:off x="224155" y="3843745"/>
            <a:ext cx="11743690" cy="1815882"/>
          </a:xfrm>
          <a:prstGeom prst="rect">
            <a:avLst/>
          </a:prstGeom>
        </p:spPr>
        <p:txBody>
          <a:bodyPr wrap="square">
            <a:spAutoFit/>
          </a:bodyPr>
          <a:lstStyle/>
          <a:p>
            <a:pPr algn="ctr"/>
            <a:r>
              <a:rPr lang="en-US" sz="2800" b="0" i="0" dirty="0">
                <a:solidFill>
                  <a:srgbClr val="444444"/>
                </a:solidFill>
                <a:effectLst/>
                <a:latin typeface="Arial" panose="020B0604020202020204" pitchFamily="34" charset="0"/>
              </a:rPr>
              <a:t> </a:t>
            </a:r>
          </a:p>
          <a:p>
            <a:pPr algn="ctr"/>
            <a:r>
              <a:rPr lang="en-US" sz="2800" b="1" i="1" dirty="0">
                <a:solidFill>
                  <a:srgbClr val="444444"/>
                </a:solidFill>
                <a:effectLst/>
                <a:latin typeface="Arial" panose="020B0604020202020204" pitchFamily="34" charset="0"/>
              </a:rPr>
              <a:t>"</a:t>
            </a:r>
            <a:r>
              <a:rPr lang="en-US" sz="2800" b="1" i="1" dirty="0">
                <a:solidFill>
                  <a:srgbClr val="C81F27"/>
                </a:solidFill>
                <a:effectLst/>
                <a:latin typeface="Arial" panose="020B0604020202020204" pitchFamily="34" charset="0"/>
              </a:rPr>
              <a:t>M</a:t>
            </a:r>
            <a:r>
              <a:rPr lang="en-US" sz="2800" b="1" i="1" dirty="0">
                <a:solidFill>
                  <a:srgbClr val="444444"/>
                </a:solidFill>
                <a:effectLst/>
                <a:latin typeface="Arial" panose="020B0604020202020204" pitchFamily="34" charset="0"/>
              </a:rPr>
              <a:t>y </a:t>
            </a:r>
            <a:r>
              <a:rPr lang="en-US" sz="2800" b="1" i="1" dirty="0">
                <a:solidFill>
                  <a:srgbClr val="FF7F50"/>
                </a:solidFill>
                <a:effectLst/>
                <a:latin typeface="Arial" panose="020B0604020202020204" pitchFamily="34" charset="0"/>
              </a:rPr>
              <a:t>V</a:t>
            </a:r>
            <a:r>
              <a:rPr lang="en-US" sz="2800" b="1" i="1" dirty="0">
                <a:solidFill>
                  <a:srgbClr val="444444"/>
                </a:solidFill>
                <a:effectLst/>
                <a:latin typeface="Arial" panose="020B0604020202020204" pitchFamily="34" charset="0"/>
              </a:rPr>
              <a:t>ery </a:t>
            </a:r>
            <a:r>
              <a:rPr lang="en-US" sz="2800" b="1" i="1" dirty="0">
                <a:solidFill>
                  <a:srgbClr val="FFA600"/>
                </a:solidFill>
                <a:effectLst/>
                <a:latin typeface="Arial" panose="020B0604020202020204" pitchFamily="34" charset="0"/>
              </a:rPr>
              <a:t>E</a:t>
            </a:r>
            <a:r>
              <a:rPr lang="en-US" sz="2800" b="1" i="1" dirty="0">
                <a:solidFill>
                  <a:srgbClr val="444444"/>
                </a:solidFill>
                <a:effectLst/>
                <a:latin typeface="Arial" panose="020B0604020202020204" pitchFamily="34" charset="0"/>
              </a:rPr>
              <a:t>ducated </a:t>
            </a:r>
            <a:r>
              <a:rPr lang="en-US" sz="2800" b="1" i="1" dirty="0">
                <a:solidFill>
                  <a:srgbClr val="42AE5E"/>
                </a:solidFill>
                <a:effectLst/>
                <a:latin typeface="Arial" panose="020B0604020202020204" pitchFamily="34" charset="0"/>
              </a:rPr>
              <a:t>M</a:t>
            </a:r>
            <a:r>
              <a:rPr lang="en-US" sz="2800" b="1" i="1" dirty="0">
                <a:solidFill>
                  <a:srgbClr val="444444"/>
                </a:solidFill>
                <a:effectLst/>
                <a:latin typeface="Arial" panose="020B0604020202020204" pitchFamily="34" charset="0"/>
              </a:rPr>
              <a:t>other </a:t>
            </a:r>
            <a:r>
              <a:rPr lang="en-US" sz="2800" b="1" i="1" dirty="0">
                <a:solidFill>
                  <a:srgbClr val="21A0B1"/>
                </a:solidFill>
                <a:effectLst/>
                <a:latin typeface="Arial" panose="020B0604020202020204" pitchFamily="34" charset="0"/>
              </a:rPr>
              <a:t>J</a:t>
            </a:r>
            <a:r>
              <a:rPr lang="en-US" sz="2800" b="1" i="1" dirty="0">
                <a:solidFill>
                  <a:srgbClr val="444444"/>
                </a:solidFill>
                <a:effectLst/>
                <a:latin typeface="Arial" panose="020B0604020202020204" pitchFamily="34" charset="0"/>
              </a:rPr>
              <a:t>ust </a:t>
            </a:r>
            <a:r>
              <a:rPr lang="en-US" sz="2800" b="1" i="1" dirty="0">
                <a:solidFill>
                  <a:srgbClr val="00A6D6"/>
                </a:solidFill>
                <a:effectLst/>
                <a:latin typeface="Arial" panose="020B0604020202020204" pitchFamily="34" charset="0"/>
              </a:rPr>
              <a:t>S</a:t>
            </a:r>
            <a:r>
              <a:rPr lang="en-US" sz="2800" b="1" i="1" dirty="0">
                <a:solidFill>
                  <a:srgbClr val="444444"/>
                </a:solidFill>
                <a:effectLst/>
                <a:latin typeface="Arial" panose="020B0604020202020204" pitchFamily="34" charset="0"/>
              </a:rPr>
              <a:t>erved </a:t>
            </a:r>
            <a:r>
              <a:rPr lang="en-US" sz="2800" b="1" i="1" dirty="0">
                <a:solidFill>
                  <a:srgbClr val="0066CC"/>
                </a:solidFill>
                <a:effectLst/>
                <a:latin typeface="Arial" panose="020B0604020202020204" pitchFamily="34" charset="0"/>
              </a:rPr>
              <a:t>U</a:t>
            </a:r>
            <a:r>
              <a:rPr lang="en-US" sz="2800" b="1" i="1" dirty="0">
                <a:solidFill>
                  <a:srgbClr val="444444"/>
                </a:solidFill>
                <a:effectLst/>
                <a:latin typeface="Arial" panose="020B0604020202020204" pitchFamily="34" charset="0"/>
              </a:rPr>
              <a:t>s </a:t>
            </a:r>
            <a:r>
              <a:rPr lang="en-US" sz="2800" b="1" i="1" dirty="0">
                <a:solidFill>
                  <a:srgbClr val="8C4AB2"/>
                </a:solidFill>
                <a:effectLst/>
                <a:latin typeface="Arial" panose="020B0604020202020204" pitchFamily="34" charset="0"/>
              </a:rPr>
              <a:t>N</a:t>
            </a:r>
            <a:r>
              <a:rPr lang="en-US" sz="2800" b="1" i="1" dirty="0">
                <a:solidFill>
                  <a:srgbClr val="444444"/>
                </a:solidFill>
                <a:effectLst/>
                <a:latin typeface="Arial" panose="020B0604020202020204" pitchFamily="34" charset="0"/>
              </a:rPr>
              <a:t>achos."</a:t>
            </a:r>
            <a:endParaRPr lang="en-US" sz="2800" b="0" i="0" dirty="0">
              <a:solidFill>
                <a:srgbClr val="444444"/>
              </a:solidFill>
              <a:effectLst/>
              <a:latin typeface="Arial" panose="020B0604020202020204" pitchFamily="34" charset="0"/>
            </a:endParaRPr>
          </a:p>
          <a:p>
            <a:pPr algn="ctr"/>
            <a:r>
              <a:rPr lang="en-US" sz="2800" b="0" i="0" dirty="0">
                <a:solidFill>
                  <a:srgbClr val="444444"/>
                </a:solidFill>
                <a:effectLst/>
                <a:latin typeface="Arial" panose="020B0604020202020204" pitchFamily="34" charset="0"/>
              </a:rPr>
              <a:t> </a:t>
            </a:r>
          </a:p>
          <a:p>
            <a:pPr algn="ctr"/>
            <a:r>
              <a:rPr lang="en-US" sz="2800" b="1" i="0" dirty="0">
                <a:solidFill>
                  <a:srgbClr val="C81F27"/>
                </a:solidFill>
                <a:effectLst/>
                <a:latin typeface="Arial" panose="020B0604020202020204" pitchFamily="34" charset="0"/>
              </a:rPr>
              <a:t>Mercury,</a:t>
            </a:r>
            <a:r>
              <a:rPr lang="en-US" sz="2800" b="1" i="0" dirty="0">
                <a:solidFill>
                  <a:srgbClr val="FF7F50"/>
                </a:solidFill>
                <a:effectLst/>
                <a:latin typeface="Arial" panose="020B0604020202020204" pitchFamily="34" charset="0"/>
              </a:rPr>
              <a:t> Venus,</a:t>
            </a:r>
            <a:r>
              <a:rPr lang="en-US" sz="2800" b="1" i="0" dirty="0">
                <a:solidFill>
                  <a:srgbClr val="FFA600"/>
                </a:solidFill>
                <a:effectLst/>
                <a:latin typeface="Arial" panose="020B0604020202020204" pitchFamily="34" charset="0"/>
              </a:rPr>
              <a:t> Earth,</a:t>
            </a:r>
            <a:r>
              <a:rPr lang="en-US" sz="2800" b="1" i="0" dirty="0">
                <a:solidFill>
                  <a:srgbClr val="444444"/>
                </a:solidFill>
                <a:effectLst/>
                <a:latin typeface="Arial" panose="020B0604020202020204" pitchFamily="34" charset="0"/>
              </a:rPr>
              <a:t> </a:t>
            </a:r>
            <a:r>
              <a:rPr lang="en-US" sz="2800" b="1" i="0" dirty="0">
                <a:solidFill>
                  <a:srgbClr val="42AE5E"/>
                </a:solidFill>
                <a:effectLst/>
                <a:latin typeface="Arial" panose="020B0604020202020204" pitchFamily="34" charset="0"/>
              </a:rPr>
              <a:t>Mars,</a:t>
            </a:r>
            <a:r>
              <a:rPr lang="en-US" sz="2800" b="1" i="0" dirty="0">
                <a:solidFill>
                  <a:srgbClr val="444444"/>
                </a:solidFill>
                <a:effectLst/>
                <a:latin typeface="Arial" panose="020B0604020202020204" pitchFamily="34" charset="0"/>
              </a:rPr>
              <a:t> </a:t>
            </a:r>
            <a:r>
              <a:rPr lang="en-US" sz="2800" b="1" i="0" dirty="0">
                <a:solidFill>
                  <a:srgbClr val="21A0B1"/>
                </a:solidFill>
                <a:effectLst/>
                <a:latin typeface="Arial" panose="020B0604020202020204" pitchFamily="34" charset="0"/>
              </a:rPr>
              <a:t>Jupiter,</a:t>
            </a:r>
            <a:r>
              <a:rPr lang="en-US" sz="2800" b="1" i="0" dirty="0">
                <a:solidFill>
                  <a:srgbClr val="444444"/>
                </a:solidFill>
                <a:effectLst/>
                <a:latin typeface="Arial" panose="020B0604020202020204" pitchFamily="34" charset="0"/>
              </a:rPr>
              <a:t> </a:t>
            </a:r>
            <a:r>
              <a:rPr lang="en-US" sz="2800" b="1" i="0" dirty="0">
                <a:solidFill>
                  <a:srgbClr val="00A6D6"/>
                </a:solidFill>
                <a:effectLst/>
                <a:latin typeface="Arial" panose="020B0604020202020204" pitchFamily="34" charset="0"/>
              </a:rPr>
              <a:t>Saturn,</a:t>
            </a:r>
            <a:r>
              <a:rPr lang="en-US" sz="2800" b="1" i="0" dirty="0">
                <a:solidFill>
                  <a:srgbClr val="444444"/>
                </a:solidFill>
                <a:effectLst/>
                <a:latin typeface="Arial" panose="020B0604020202020204" pitchFamily="34" charset="0"/>
              </a:rPr>
              <a:t> </a:t>
            </a:r>
            <a:r>
              <a:rPr lang="en-US" sz="2800" b="1" i="0" dirty="0">
                <a:solidFill>
                  <a:srgbClr val="0066CC"/>
                </a:solidFill>
                <a:effectLst/>
                <a:latin typeface="Arial" panose="020B0604020202020204" pitchFamily="34" charset="0"/>
              </a:rPr>
              <a:t>Uranus</a:t>
            </a:r>
            <a:r>
              <a:rPr lang="en-US" sz="2800" b="1" i="0" dirty="0">
                <a:solidFill>
                  <a:srgbClr val="444444"/>
                </a:solidFill>
                <a:effectLst/>
                <a:latin typeface="Arial" panose="020B0604020202020204" pitchFamily="34" charset="0"/>
              </a:rPr>
              <a:t> and </a:t>
            </a:r>
            <a:r>
              <a:rPr lang="en-US" sz="2800" b="1" i="0" dirty="0">
                <a:solidFill>
                  <a:srgbClr val="8C4AB2"/>
                </a:solidFill>
                <a:effectLst/>
                <a:latin typeface="Arial" panose="020B0604020202020204" pitchFamily="34" charset="0"/>
              </a:rPr>
              <a:t>Neptune.</a:t>
            </a:r>
            <a:endParaRPr lang="en-US" sz="2800" b="0" i="0" dirty="0">
              <a:solidFill>
                <a:srgbClr val="444444"/>
              </a:solidFill>
              <a:effectLst/>
              <a:latin typeface="Arial" panose="020B0604020202020204" pitchFamily="34" charset="0"/>
            </a:endParaRPr>
          </a:p>
        </p:txBody>
      </p:sp>
    </p:spTree>
    <p:extLst>
      <p:ext uri="{BB962C8B-B14F-4D97-AF65-F5344CB8AC3E}">
        <p14:creationId xmlns:p14="http://schemas.microsoft.com/office/powerpoint/2010/main" val="140876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B35875-2EB9-407E-A21E-8ED5CD0C6D92}"/>
              </a:ext>
            </a:extLst>
          </p:cNvPr>
          <p:cNvPicPr>
            <a:picLocks noChangeAspect="1"/>
          </p:cNvPicPr>
          <p:nvPr/>
        </p:nvPicPr>
        <p:blipFill>
          <a:blip r:embed="rId2"/>
          <a:stretch>
            <a:fillRect/>
          </a:stretch>
        </p:blipFill>
        <p:spPr>
          <a:xfrm>
            <a:off x="492442" y="457199"/>
            <a:ext cx="9451658" cy="3877603"/>
          </a:xfrm>
          <a:prstGeom prst="rect">
            <a:avLst/>
          </a:prstGeom>
        </p:spPr>
      </p:pic>
    </p:spTree>
    <p:extLst>
      <p:ext uri="{BB962C8B-B14F-4D97-AF65-F5344CB8AC3E}">
        <p14:creationId xmlns:p14="http://schemas.microsoft.com/office/powerpoint/2010/main" val="2568340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FB7615-620C-4E95-A35B-2699B54375DD}"/>
              </a:ext>
            </a:extLst>
          </p:cNvPr>
          <p:cNvSpPr/>
          <p:nvPr/>
        </p:nvSpPr>
        <p:spPr>
          <a:xfrm>
            <a:off x="677544" y="382012"/>
            <a:ext cx="10958195" cy="1938992"/>
          </a:xfrm>
          <a:prstGeom prst="rect">
            <a:avLst/>
          </a:prstGeom>
        </p:spPr>
        <p:txBody>
          <a:bodyPr wrap="square">
            <a:spAutoFit/>
          </a:bodyPr>
          <a:lstStyle/>
          <a:p>
            <a:pPr algn="ctr"/>
            <a:r>
              <a:rPr lang="en-US" sz="2400" b="1" i="0" dirty="0">
                <a:solidFill>
                  <a:srgbClr val="444444"/>
                </a:solidFill>
                <a:effectLst/>
                <a:latin typeface="Arial" panose="020B0604020202020204" pitchFamily="34" charset="0"/>
              </a:rPr>
              <a:t>A </a:t>
            </a:r>
            <a:r>
              <a:rPr lang="en-US" sz="2400" b="1" i="0" dirty="0">
                <a:solidFill>
                  <a:srgbClr val="00A591"/>
                </a:solidFill>
                <a:effectLst/>
                <a:latin typeface="Arial" panose="020B0604020202020204" pitchFamily="34" charset="0"/>
              </a:rPr>
              <a:t>planet</a:t>
            </a:r>
            <a:r>
              <a:rPr lang="en-US" sz="2400" b="1" i="0" dirty="0">
                <a:solidFill>
                  <a:srgbClr val="444444"/>
                </a:solidFill>
                <a:effectLst/>
                <a:latin typeface="Arial" panose="020B0604020202020204" pitchFamily="34" charset="0"/>
              </a:rPr>
              <a:t> is a </a:t>
            </a:r>
            <a:r>
              <a:rPr lang="en-US" sz="2400" b="1" i="0" dirty="0">
                <a:solidFill>
                  <a:srgbClr val="FF7F50"/>
                </a:solidFill>
                <a:effectLst/>
                <a:latin typeface="Arial" panose="020B0604020202020204" pitchFamily="34" charset="0"/>
              </a:rPr>
              <a:t>very large, round</a:t>
            </a:r>
            <a:r>
              <a:rPr lang="en-US" sz="2400" b="1" i="0" dirty="0">
                <a:solidFill>
                  <a:srgbClr val="444444"/>
                </a:solidFill>
                <a:effectLst/>
                <a:latin typeface="Arial" panose="020B0604020202020204" pitchFamily="34" charset="0"/>
              </a:rPr>
              <a:t> object that floats around a star.</a:t>
            </a:r>
          </a:p>
          <a:p>
            <a:pPr algn="ctr"/>
            <a:r>
              <a:rPr lang="en-US" sz="2400" b="0" i="0" dirty="0">
                <a:solidFill>
                  <a:srgbClr val="444444"/>
                </a:solidFill>
                <a:effectLst/>
                <a:latin typeface="Arial" panose="020B0604020202020204" pitchFamily="34" charset="0"/>
              </a:rPr>
              <a:t> </a:t>
            </a:r>
          </a:p>
          <a:p>
            <a:pPr algn="ctr"/>
            <a:r>
              <a:rPr lang="en-US" sz="2400" b="0" i="0" dirty="0">
                <a:solidFill>
                  <a:srgbClr val="444444"/>
                </a:solidFill>
                <a:effectLst/>
                <a:latin typeface="Arial" panose="020B0604020202020204" pitchFamily="34" charset="0"/>
              </a:rPr>
              <a:t>We call our planet </a:t>
            </a:r>
            <a:r>
              <a:rPr lang="en-US" sz="2400" b="1" i="0" dirty="0">
                <a:solidFill>
                  <a:srgbClr val="3883F5"/>
                </a:solidFill>
                <a:effectLst/>
                <a:latin typeface="Arial" panose="020B0604020202020204" pitchFamily="34" charset="0"/>
              </a:rPr>
              <a:t>Earth,</a:t>
            </a:r>
            <a:r>
              <a:rPr lang="en-US" sz="2400" b="0" i="0" dirty="0">
                <a:solidFill>
                  <a:srgbClr val="444444"/>
                </a:solidFill>
                <a:effectLst/>
                <a:latin typeface="Arial" panose="020B0604020202020204" pitchFamily="34" charset="0"/>
              </a:rPr>
              <a:t> but there are other planets that orbit the Sun.</a:t>
            </a:r>
          </a:p>
          <a:p>
            <a:pPr algn="ctr"/>
            <a:r>
              <a:rPr lang="en-US" sz="2400" b="0" i="0" dirty="0">
                <a:solidFill>
                  <a:srgbClr val="444444"/>
                </a:solidFill>
                <a:effectLst/>
                <a:latin typeface="Arial" panose="020B0604020202020204" pitchFamily="34" charset="0"/>
              </a:rPr>
              <a:t> </a:t>
            </a:r>
          </a:p>
          <a:p>
            <a:pPr algn="ctr"/>
            <a:r>
              <a:rPr lang="en-US" sz="2400" b="0" i="0" dirty="0">
                <a:solidFill>
                  <a:srgbClr val="444444"/>
                </a:solidFill>
                <a:effectLst/>
                <a:latin typeface="Arial" panose="020B0604020202020204" pitchFamily="34" charset="0"/>
              </a:rPr>
              <a:t>There are even other planets orbiting </a:t>
            </a:r>
            <a:r>
              <a:rPr lang="en-US" sz="2400" b="1" i="0" dirty="0">
                <a:solidFill>
                  <a:srgbClr val="7C59B2"/>
                </a:solidFill>
                <a:effectLst/>
                <a:latin typeface="Arial" panose="020B0604020202020204" pitchFamily="34" charset="0"/>
              </a:rPr>
              <a:t>other stars!</a:t>
            </a:r>
            <a:endParaRPr lang="en-US" sz="2400" b="0" i="0" dirty="0">
              <a:solidFill>
                <a:srgbClr val="444444"/>
              </a:solidFill>
              <a:effectLst/>
              <a:latin typeface="Arial" panose="020B0604020202020204" pitchFamily="34" charset="0"/>
            </a:endParaRPr>
          </a:p>
        </p:txBody>
      </p:sp>
      <p:pic>
        <p:nvPicPr>
          <p:cNvPr id="3" name="1509322493.16073">
            <a:hlinkClick r:id="" action="ppaction://media"/>
            <a:extLst>
              <a:ext uri="{FF2B5EF4-FFF2-40B4-BE49-F238E27FC236}">
                <a16:creationId xmlns:a16="http://schemas.microsoft.com/office/drawing/2014/main" id="{3865D83F-3738-4807-9E1D-2FC55D6777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1860" y="2659380"/>
            <a:ext cx="4198620" cy="4198620"/>
          </a:xfrm>
          <a:prstGeom prst="rect">
            <a:avLst/>
          </a:prstGeom>
        </p:spPr>
      </p:pic>
    </p:spTree>
    <p:extLst>
      <p:ext uri="{BB962C8B-B14F-4D97-AF65-F5344CB8AC3E}">
        <p14:creationId xmlns:p14="http://schemas.microsoft.com/office/powerpoint/2010/main" val="90200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039E55-D992-4B2C-A854-68951B522CAE}"/>
              </a:ext>
            </a:extLst>
          </p:cNvPr>
          <p:cNvSpPr/>
          <p:nvPr/>
        </p:nvSpPr>
        <p:spPr>
          <a:xfrm>
            <a:off x="1089342" y="320457"/>
            <a:ext cx="10134918" cy="2246769"/>
          </a:xfrm>
          <a:prstGeom prst="rect">
            <a:avLst/>
          </a:prstGeom>
        </p:spPr>
        <p:txBody>
          <a:bodyPr wrap="square">
            <a:spAutoFit/>
          </a:bodyPr>
          <a:lstStyle/>
          <a:p>
            <a:pPr algn="ctr"/>
            <a:r>
              <a:rPr lang="en-US" sz="2800" b="1" i="0" dirty="0">
                <a:solidFill>
                  <a:srgbClr val="444444"/>
                </a:solidFill>
                <a:effectLst/>
                <a:latin typeface="Arial" panose="020B0604020202020204" pitchFamily="34" charset="0"/>
              </a:rPr>
              <a:t>The collection of the </a:t>
            </a:r>
            <a:r>
              <a:rPr lang="en-US" sz="2800" b="1" i="0" dirty="0">
                <a:solidFill>
                  <a:srgbClr val="FFA600"/>
                </a:solidFill>
                <a:effectLst/>
                <a:latin typeface="Arial" panose="020B0604020202020204" pitchFamily="34" charset="0"/>
              </a:rPr>
              <a:t>Sun</a:t>
            </a:r>
            <a:r>
              <a:rPr lang="en-US" sz="2800" b="1" i="0" dirty="0">
                <a:solidFill>
                  <a:srgbClr val="444444"/>
                </a:solidFill>
                <a:effectLst/>
                <a:latin typeface="Arial" panose="020B0604020202020204" pitchFamily="34" charset="0"/>
              </a:rPr>
              <a:t> and the </a:t>
            </a:r>
            <a:r>
              <a:rPr lang="en-US" sz="2800" b="1" i="0" dirty="0">
                <a:solidFill>
                  <a:srgbClr val="00A591"/>
                </a:solidFill>
                <a:effectLst/>
                <a:latin typeface="Arial" panose="020B0604020202020204" pitchFamily="34" charset="0"/>
              </a:rPr>
              <a:t>planets</a:t>
            </a:r>
            <a:r>
              <a:rPr lang="en-US" sz="2800" b="1" i="0" dirty="0">
                <a:solidFill>
                  <a:srgbClr val="444444"/>
                </a:solidFill>
                <a:effectLst/>
                <a:latin typeface="Arial" panose="020B0604020202020204" pitchFamily="34" charset="0"/>
              </a:rPr>
              <a:t> that orbit it is called the </a:t>
            </a:r>
            <a:r>
              <a:rPr lang="en-US" sz="2800" b="1" i="0" dirty="0">
                <a:solidFill>
                  <a:srgbClr val="E04E50"/>
                </a:solidFill>
                <a:effectLst/>
                <a:latin typeface="Arial" panose="020B0604020202020204" pitchFamily="34" charset="0"/>
              </a:rPr>
              <a:t>solar system.</a:t>
            </a:r>
            <a:endParaRPr lang="en-US" sz="2800" b="1" i="0" dirty="0">
              <a:solidFill>
                <a:srgbClr val="444444"/>
              </a:solidFill>
              <a:effectLst/>
              <a:latin typeface="Arial" panose="020B0604020202020204" pitchFamily="34" charset="0"/>
            </a:endParaRPr>
          </a:p>
          <a:p>
            <a:pPr algn="ctr"/>
            <a:r>
              <a:rPr lang="en-US" sz="2800" b="0" i="0" dirty="0">
                <a:solidFill>
                  <a:srgbClr val="444444"/>
                </a:solidFill>
                <a:effectLst/>
                <a:latin typeface="Arial" panose="020B0604020202020204" pitchFamily="34" charset="0"/>
              </a:rPr>
              <a:t> </a:t>
            </a:r>
          </a:p>
          <a:p>
            <a:pPr algn="ctr"/>
            <a:r>
              <a:rPr lang="en-US" sz="2800" b="0" i="0" dirty="0">
                <a:solidFill>
                  <a:srgbClr val="444444"/>
                </a:solidFill>
                <a:effectLst/>
                <a:latin typeface="Arial" panose="020B0604020202020204" pitchFamily="34" charset="0"/>
              </a:rPr>
              <a:t>There are also many smaller objects in the solar system, like </a:t>
            </a:r>
            <a:r>
              <a:rPr lang="en-US" sz="2800" b="1" i="0" dirty="0">
                <a:solidFill>
                  <a:srgbClr val="778899"/>
                </a:solidFill>
                <a:effectLst/>
                <a:latin typeface="Arial" panose="020B0604020202020204" pitchFamily="34" charset="0"/>
              </a:rPr>
              <a:t>moons and space rocks.</a:t>
            </a:r>
            <a:endParaRPr lang="en-US" sz="2800" b="0" i="0" dirty="0">
              <a:solidFill>
                <a:srgbClr val="444444"/>
              </a:solidFill>
              <a:effectLst/>
              <a:latin typeface="Arial" panose="020B0604020202020204" pitchFamily="34" charset="0"/>
            </a:endParaRPr>
          </a:p>
        </p:txBody>
      </p:sp>
      <p:pic>
        <p:nvPicPr>
          <p:cNvPr id="3" name="1509324858.44038">
            <a:hlinkClick r:id="" action="ppaction://media"/>
            <a:extLst>
              <a:ext uri="{FF2B5EF4-FFF2-40B4-BE49-F238E27FC236}">
                <a16:creationId xmlns:a16="http://schemas.microsoft.com/office/drawing/2014/main" id="{7E3D6ABF-55A9-47ED-87C2-533CC58E76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23260" y="2919948"/>
            <a:ext cx="4823460" cy="3617595"/>
          </a:xfrm>
          <a:prstGeom prst="rect">
            <a:avLst/>
          </a:prstGeom>
        </p:spPr>
      </p:pic>
    </p:spTree>
    <p:extLst>
      <p:ext uri="{BB962C8B-B14F-4D97-AF65-F5344CB8AC3E}">
        <p14:creationId xmlns:p14="http://schemas.microsoft.com/office/powerpoint/2010/main" val="224689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39C1D5-A9AE-4771-8C51-3131CE54172E}"/>
              </a:ext>
            </a:extLst>
          </p:cNvPr>
          <p:cNvSpPr/>
          <p:nvPr/>
        </p:nvSpPr>
        <p:spPr>
          <a:xfrm>
            <a:off x="388620" y="723424"/>
            <a:ext cx="11292840" cy="1815882"/>
          </a:xfrm>
          <a:prstGeom prst="rect">
            <a:avLst/>
          </a:prstGeom>
        </p:spPr>
        <p:txBody>
          <a:bodyPr wrap="square">
            <a:spAutoFit/>
          </a:bodyPr>
          <a:lstStyle/>
          <a:p>
            <a:pPr algn="ctr"/>
            <a:r>
              <a:rPr lang="en-US" sz="2800" b="1" i="0" dirty="0">
                <a:solidFill>
                  <a:srgbClr val="444444"/>
                </a:solidFill>
                <a:effectLst/>
                <a:latin typeface="Arial" panose="020B0604020202020204" pitchFamily="34" charset="0"/>
              </a:rPr>
              <a:t>There are </a:t>
            </a:r>
            <a:r>
              <a:rPr lang="en-US" sz="2800" b="1" i="0" dirty="0">
                <a:solidFill>
                  <a:srgbClr val="00A591"/>
                </a:solidFill>
                <a:effectLst/>
                <a:latin typeface="Arial" panose="020B0604020202020204" pitchFamily="34" charset="0"/>
              </a:rPr>
              <a:t>eight planets</a:t>
            </a:r>
            <a:r>
              <a:rPr lang="en-US" sz="2800" b="1" i="0" dirty="0">
                <a:solidFill>
                  <a:srgbClr val="444444"/>
                </a:solidFill>
                <a:effectLst/>
                <a:latin typeface="Arial" panose="020B0604020202020204" pitchFamily="34" charset="0"/>
              </a:rPr>
              <a:t> in the </a:t>
            </a:r>
            <a:r>
              <a:rPr lang="en-US" sz="2800" b="1" i="0" dirty="0">
                <a:solidFill>
                  <a:srgbClr val="DF6612"/>
                </a:solidFill>
                <a:effectLst/>
                <a:latin typeface="Arial" panose="020B0604020202020204" pitchFamily="34" charset="0"/>
              </a:rPr>
              <a:t>solar system.</a:t>
            </a:r>
            <a:endParaRPr lang="en-US" sz="2800" b="1" i="0" dirty="0">
              <a:solidFill>
                <a:srgbClr val="444444"/>
              </a:solidFill>
              <a:effectLst/>
              <a:latin typeface="Arial" panose="020B0604020202020204" pitchFamily="34" charset="0"/>
            </a:endParaRPr>
          </a:p>
          <a:p>
            <a:pPr algn="ctr"/>
            <a:r>
              <a:rPr lang="en-US" sz="2800" b="0" i="0" dirty="0">
                <a:solidFill>
                  <a:srgbClr val="444444"/>
                </a:solidFill>
                <a:effectLst/>
                <a:latin typeface="Arial" panose="020B0604020202020204" pitchFamily="34" charset="0"/>
              </a:rPr>
              <a:t> </a:t>
            </a:r>
          </a:p>
          <a:p>
            <a:pPr algn="ctr"/>
            <a:r>
              <a:rPr lang="en-US" sz="2800" b="0" i="0" dirty="0">
                <a:solidFill>
                  <a:srgbClr val="444444"/>
                </a:solidFill>
                <a:effectLst/>
                <a:latin typeface="Arial" panose="020B0604020202020204" pitchFamily="34" charset="0"/>
              </a:rPr>
              <a:t>The </a:t>
            </a:r>
            <a:r>
              <a:rPr lang="en-US" sz="2800" b="1" i="0" dirty="0">
                <a:solidFill>
                  <a:srgbClr val="3FA5D7"/>
                </a:solidFill>
                <a:effectLst/>
                <a:latin typeface="Arial" panose="020B0604020202020204" pitchFamily="34" charset="0"/>
              </a:rPr>
              <a:t>largest,</a:t>
            </a:r>
            <a:r>
              <a:rPr lang="en-US" sz="2800" b="0" i="0" dirty="0">
                <a:solidFill>
                  <a:srgbClr val="444444"/>
                </a:solidFill>
                <a:effectLst/>
                <a:latin typeface="Arial" panose="020B0604020202020204" pitchFamily="34" charset="0"/>
              </a:rPr>
              <a:t> Jupiter, is so big that over </a:t>
            </a:r>
            <a:r>
              <a:rPr lang="en-US" sz="2800" b="0" i="0" dirty="0">
                <a:solidFill>
                  <a:srgbClr val="444444"/>
                </a:solidFill>
                <a:effectLst/>
                <a:latin typeface="KaTeX_Main"/>
              </a:rPr>
              <a:t>1000</a:t>
            </a:r>
            <a:r>
              <a:rPr lang="en-US" sz="2800" b="0" i="0" dirty="0">
                <a:solidFill>
                  <a:srgbClr val="444444"/>
                </a:solidFill>
                <a:effectLst/>
                <a:latin typeface="Arial" panose="020B0604020202020204" pitchFamily="34" charset="0"/>
              </a:rPr>
              <a:t> Earths could fit inside it, and the </a:t>
            </a:r>
            <a:r>
              <a:rPr lang="en-US" sz="2800" b="1" i="0" dirty="0">
                <a:solidFill>
                  <a:srgbClr val="42AE5E"/>
                </a:solidFill>
                <a:effectLst/>
                <a:latin typeface="Arial" panose="020B0604020202020204" pitchFamily="34" charset="0"/>
              </a:rPr>
              <a:t>smallest,</a:t>
            </a:r>
            <a:r>
              <a:rPr lang="en-US" sz="2800" b="0" i="0" dirty="0">
                <a:solidFill>
                  <a:srgbClr val="444444"/>
                </a:solidFill>
                <a:effectLst/>
                <a:latin typeface="Arial" panose="020B0604020202020204" pitchFamily="34" charset="0"/>
              </a:rPr>
              <a:t> Mercury, is about one third of the size of Earth.</a:t>
            </a:r>
          </a:p>
        </p:txBody>
      </p:sp>
      <p:pic>
        <p:nvPicPr>
          <p:cNvPr id="3" name="1509324176.51144">
            <a:hlinkClick r:id="" action="ppaction://media"/>
            <a:extLst>
              <a:ext uri="{FF2B5EF4-FFF2-40B4-BE49-F238E27FC236}">
                <a16:creationId xmlns:a16="http://schemas.microsoft.com/office/drawing/2014/main" id="{84CEF804-7AE7-4CCB-95E3-5CA6B437A9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0260" y="3042345"/>
            <a:ext cx="7475220" cy="3130248"/>
          </a:xfrm>
          <a:prstGeom prst="rect">
            <a:avLst/>
          </a:prstGeom>
        </p:spPr>
      </p:pic>
    </p:spTree>
    <p:extLst>
      <p:ext uri="{BB962C8B-B14F-4D97-AF65-F5344CB8AC3E}">
        <p14:creationId xmlns:p14="http://schemas.microsoft.com/office/powerpoint/2010/main" val="37566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914C04-0B6D-472B-870C-D70DD3B03C3B}"/>
              </a:ext>
            </a:extLst>
          </p:cNvPr>
          <p:cNvSpPr/>
          <p:nvPr/>
        </p:nvSpPr>
        <p:spPr>
          <a:xfrm>
            <a:off x="320040" y="307608"/>
            <a:ext cx="10972800" cy="2308324"/>
          </a:xfrm>
          <a:prstGeom prst="rect">
            <a:avLst/>
          </a:prstGeom>
        </p:spPr>
        <p:txBody>
          <a:bodyPr wrap="square">
            <a:spAutoFit/>
          </a:bodyPr>
          <a:lstStyle/>
          <a:p>
            <a:pPr algn="ctr"/>
            <a:r>
              <a:rPr lang="en-US" sz="2400" b="1" i="0" dirty="0">
                <a:solidFill>
                  <a:srgbClr val="444444"/>
                </a:solidFill>
                <a:effectLst/>
                <a:latin typeface="Arial" panose="020B0604020202020204" pitchFamily="34" charset="0"/>
              </a:rPr>
              <a:t>All of the other planets act </a:t>
            </a:r>
            <a:r>
              <a:rPr lang="en-US" sz="2400" b="1" i="0" dirty="0">
                <a:solidFill>
                  <a:srgbClr val="EF798A"/>
                </a:solidFill>
                <a:effectLst/>
                <a:latin typeface="Arial" panose="020B0604020202020204" pitchFamily="34" charset="0"/>
              </a:rPr>
              <a:t>differently</a:t>
            </a:r>
            <a:r>
              <a:rPr lang="en-US" sz="2400" b="1" i="0" dirty="0">
                <a:solidFill>
                  <a:srgbClr val="444444"/>
                </a:solidFill>
                <a:effectLst/>
                <a:latin typeface="Arial" panose="020B0604020202020204" pitchFamily="34" charset="0"/>
              </a:rPr>
              <a:t> to the </a:t>
            </a:r>
            <a:r>
              <a:rPr lang="en-US" sz="2400" b="1" i="0" dirty="0">
                <a:solidFill>
                  <a:srgbClr val="3883F5"/>
                </a:solidFill>
                <a:effectLst/>
                <a:latin typeface="Arial" panose="020B0604020202020204" pitchFamily="34" charset="0"/>
              </a:rPr>
              <a:t>Earth.</a:t>
            </a:r>
            <a:endParaRPr lang="en-US" sz="2400" b="1" i="0" dirty="0">
              <a:solidFill>
                <a:srgbClr val="444444"/>
              </a:solidFill>
              <a:effectLst/>
              <a:latin typeface="Arial" panose="020B0604020202020204" pitchFamily="34" charset="0"/>
            </a:endParaRPr>
          </a:p>
          <a:p>
            <a:pPr algn="ctr"/>
            <a:r>
              <a:rPr lang="en-US" sz="2400" b="0" i="0" dirty="0">
                <a:solidFill>
                  <a:srgbClr val="444444"/>
                </a:solidFill>
                <a:effectLst/>
                <a:latin typeface="Arial" panose="020B0604020202020204" pitchFamily="34" charset="0"/>
              </a:rPr>
              <a:t> </a:t>
            </a:r>
          </a:p>
          <a:p>
            <a:pPr algn="ctr"/>
            <a:r>
              <a:rPr lang="en-US" sz="2400" b="0" i="0" dirty="0">
                <a:solidFill>
                  <a:srgbClr val="444444"/>
                </a:solidFill>
                <a:effectLst/>
                <a:latin typeface="Arial" panose="020B0604020202020204" pitchFamily="34" charset="0"/>
              </a:rPr>
              <a:t>They have different </a:t>
            </a:r>
            <a:r>
              <a:rPr lang="en-US" sz="2400" b="1" i="0" dirty="0">
                <a:solidFill>
                  <a:srgbClr val="BC70A4"/>
                </a:solidFill>
                <a:effectLst/>
                <a:latin typeface="Arial" panose="020B0604020202020204" pitchFamily="34" charset="0"/>
              </a:rPr>
              <a:t>orbits,</a:t>
            </a:r>
            <a:r>
              <a:rPr lang="en-US" sz="2400" b="0" i="0" dirty="0">
                <a:solidFill>
                  <a:srgbClr val="444444"/>
                </a:solidFill>
                <a:effectLst/>
                <a:latin typeface="Arial" panose="020B0604020202020204" pitchFamily="34" charset="0"/>
              </a:rPr>
              <a:t> they all spin at different </a:t>
            </a:r>
            <a:r>
              <a:rPr lang="en-US" sz="2400" b="1" i="0" dirty="0">
                <a:solidFill>
                  <a:srgbClr val="F7BE3A"/>
                </a:solidFill>
                <a:effectLst/>
                <a:latin typeface="Arial" panose="020B0604020202020204" pitchFamily="34" charset="0"/>
              </a:rPr>
              <a:t>speeds,</a:t>
            </a:r>
            <a:r>
              <a:rPr lang="en-US" sz="2400" b="0" i="0" dirty="0">
                <a:solidFill>
                  <a:srgbClr val="444444"/>
                </a:solidFill>
                <a:effectLst/>
                <a:latin typeface="Arial" panose="020B0604020202020204" pitchFamily="34" charset="0"/>
              </a:rPr>
              <a:t> and they all have different </a:t>
            </a:r>
            <a:r>
              <a:rPr lang="en-US" sz="2400" b="1" i="0" dirty="0">
                <a:solidFill>
                  <a:srgbClr val="A82056"/>
                </a:solidFill>
                <a:effectLst/>
                <a:latin typeface="Arial" panose="020B0604020202020204" pitchFamily="34" charset="0"/>
              </a:rPr>
              <a:t>temperatures.</a:t>
            </a:r>
            <a:endParaRPr lang="en-US" sz="2400" b="0" i="0" dirty="0">
              <a:solidFill>
                <a:srgbClr val="444444"/>
              </a:solidFill>
              <a:effectLst/>
              <a:latin typeface="Arial" panose="020B0604020202020204" pitchFamily="34" charset="0"/>
            </a:endParaRPr>
          </a:p>
          <a:p>
            <a:pPr algn="ctr"/>
            <a:r>
              <a:rPr lang="en-US" sz="2400" b="0" i="0" dirty="0">
                <a:solidFill>
                  <a:srgbClr val="444444"/>
                </a:solidFill>
                <a:effectLst/>
                <a:latin typeface="Arial" panose="020B0604020202020204" pitchFamily="34" charset="0"/>
              </a:rPr>
              <a:t> </a:t>
            </a:r>
          </a:p>
          <a:p>
            <a:pPr algn="ctr"/>
            <a:r>
              <a:rPr lang="en-US" sz="2400" b="0" i="0" dirty="0">
                <a:solidFill>
                  <a:srgbClr val="444444"/>
                </a:solidFill>
                <a:effectLst/>
                <a:latin typeface="Arial" panose="020B0604020202020204" pitchFamily="34" charset="0"/>
              </a:rPr>
              <a:t>This is all because they are all closer to, or further away from, the Sun.</a:t>
            </a:r>
          </a:p>
        </p:txBody>
      </p:sp>
      <p:pic>
        <p:nvPicPr>
          <p:cNvPr id="1026" name="Picture 2">
            <a:extLst>
              <a:ext uri="{FF2B5EF4-FFF2-40B4-BE49-F238E27FC236}">
                <a16:creationId xmlns:a16="http://schemas.microsoft.com/office/drawing/2014/main" id="{5D725BB0-F3AC-4073-805E-7B64763609F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91790" y="2945656"/>
            <a:ext cx="6408420" cy="360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58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25F984-F1E7-4AB1-87A9-C8C2DD8CCBA4}"/>
              </a:ext>
            </a:extLst>
          </p:cNvPr>
          <p:cNvSpPr/>
          <p:nvPr/>
        </p:nvSpPr>
        <p:spPr>
          <a:xfrm>
            <a:off x="288290" y="355303"/>
            <a:ext cx="11553190" cy="2246769"/>
          </a:xfrm>
          <a:prstGeom prst="rect">
            <a:avLst/>
          </a:prstGeom>
        </p:spPr>
        <p:txBody>
          <a:bodyPr wrap="square">
            <a:spAutoFit/>
          </a:bodyPr>
          <a:lstStyle/>
          <a:p>
            <a:pPr algn="ctr"/>
            <a:r>
              <a:rPr lang="en-US" sz="2800" b="1" i="0" dirty="0">
                <a:solidFill>
                  <a:srgbClr val="444444"/>
                </a:solidFill>
                <a:effectLst/>
                <a:latin typeface="Arial" panose="020B0604020202020204" pitchFamily="34" charset="0"/>
              </a:rPr>
              <a:t>The area between the </a:t>
            </a:r>
            <a:r>
              <a:rPr lang="en-US" sz="2800" b="1" i="0" dirty="0">
                <a:solidFill>
                  <a:srgbClr val="FFA600"/>
                </a:solidFill>
                <a:effectLst/>
                <a:latin typeface="Arial" panose="020B0604020202020204" pitchFamily="34" charset="0"/>
              </a:rPr>
              <a:t>Sun</a:t>
            </a:r>
            <a:r>
              <a:rPr lang="en-US" sz="2800" b="1" i="0" dirty="0">
                <a:solidFill>
                  <a:srgbClr val="444444"/>
                </a:solidFill>
                <a:effectLst/>
                <a:latin typeface="Arial" panose="020B0604020202020204" pitchFamily="34" charset="0"/>
              </a:rPr>
              <a:t> and the </a:t>
            </a:r>
            <a:r>
              <a:rPr lang="en-US" sz="2800" b="1" i="0" dirty="0">
                <a:solidFill>
                  <a:srgbClr val="00A591"/>
                </a:solidFill>
                <a:effectLst/>
                <a:latin typeface="Arial" panose="020B0604020202020204" pitchFamily="34" charset="0"/>
              </a:rPr>
              <a:t>planets</a:t>
            </a:r>
            <a:r>
              <a:rPr lang="en-US" sz="2800" b="1" i="0" dirty="0">
                <a:solidFill>
                  <a:srgbClr val="444444"/>
                </a:solidFill>
                <a:effectLst/>
                <a:latin typeface="Arial" panose="020B0604020202020204" pitchFamily="34" charset="0"/>
              </a:rPr>
              <a:t> is called </a:t>
            </a:r>
            <a:r>
              <a:rPr lang="en-US" sz="2800" b="1" i="0" dirty="0">
                <a:solidFill>
                  <a:srgbClr val="778899"/>
                </a:solidFill>
                <a:effectLst/>
                <a:latin typeface="Arial" panose="020B0604020202020204" pitchFamily="34" charset="0"/>
              </a:rPr>
              <a:t>space.</a:t>
            </a:r>
            <a:endParaRPr lang="en-US" sz="2800" b="1" i="0" dirty="0">
              <a:solidFill>
                <a:srgbClr val="444444"/>
              </a:solidFill>
              <a:effectLst/>
              <a:latin typeface="Arial" panose="020B0604020202020204" pitchFamily="34" charset="0"/>
            </a:endParaRPr>
          </a:p>
          <a:p>
            <a:pPr algn="ctr"/>
            <a:r>
              <a:rPr lang="en-US" sz="2800" b="0" i="0" dirty="0">
                <a:solidFill>
                  <a:srgbClr val="444444"/>
                </a:solidFill>
                <a:effectLst/>
                <a:latin typeface="Arial" panose="020B0604020202020204" pitchFamily="34" charset="0"/>
              </a:rPr>
              <a:t> </a:t>
            </a:r>
          </a:p>
          <a:p>
            <a:pPr algn="ctr"/>
            <a:r>
              <a:rPr lang="en-US" sz="2800" b="0" i="0" dirty="0">
                <a:solidFill>
                  <a:srgbClr val="444444"/>
                </a:solidFill>
                <a:effectLst/>
                <a:latin typeface="Arial" panose="020B0604020202020204" pitchFamily="34" charset="0"/>
              </a:rPr>
              <a:t>Space is an area that is filled with </a:t>
            </a:r>
            <a:r>
              <a:rPr lang="en-US" sz="2800" b="1" i="0" dirty="0">
                <a:solidFill>
                  <a:srgbClr val="778899"/>
                </a:solidFill>
                <a:effectLst/>
                <a:latin typeface="Arial" panose="020B0604020202020204" pitchFamily="34" charset="0"/>
              </a:rPr>
              <a:t>nothing.</a:t>
            </a:r>
            <a:r>
              <a:rPr lang="en-US" sz="2800" b="0" i="0" dirty="0">
                <a:solidFill>
                  <a:srgbClr val="444444"/>
                </a:solidFill>
                <a:effectLst/>
                <a:latin typeface="Arial" panose="020B0604020202020204" pitchFamily="34" charset="0"/>
              </a:rPr>
              <a:t> There is no air, no anything.</a:t>
            </a:r>
          </a:p>
          <a:p>
            <a:pPr algn="ctr"/>
            <a:r>
              <a:rPr lang="en-US" sz="2800" b="0" i="0" dirty="0">
                <a:solidFill>
                  <a:srgbClr val="444444"/>
                </a:solidFill>
                <a:effectLst/>
                <a:latin typeface="Arial" panose="020B0604020202020204" pitchFamily="34" charset="0"/>
              </a:rPr>
              <a:t> </a:t>
            </a:r>
          </a:p>
          <a:p>
            <a:pPr algn="ctr"/>
            <a:r>
              <a:rPr lang="en-US" sz="2800" b="0" i="0" dirty="0">
                <a:solidFill>
                  <a:srgbClr val="444444"/>
                </a:solidFill>
                <a:effectLst/>
                <a:latin typeface="Arial" panose="020B0604020202020204" pitchFamily="34" charset="0"/>
              </a:rPr>
              <a:t>It is in space that the </a:t>
            </a:r>
            <a:r>
              <a:rPr lang="en-US" sz="2800" b="1" i="0" dirty="0">
                <a:solidFill>
                  <a:srgbClr val="DF6612"/>
                </a:solidFill>
                <a:effectLst/>
                <a:latin typeface="Arial" panose="020B0604020202020204" pitchFamily="34" charset="0"/>
              </a:rPr>
              <a:t>solar system</a:t>
            </a:r>
            <a:r>
              <a:rPr lang="en-US" sz="2800" b="0" i="0" dirty="0">
                <a:solidFill>
                  <a:srgbClr val="444444"/>
                </a:solidFill>
                <a:effectLst/>
                <a:latin typeface="Arial" panose="020B0604020202020204" pitchFamily="34" charset="0"/>
              </a:rPr>
              <a:t> floats.</a:t>
            </a:r>
          </a:p>
        </p:txBody>
      </p:sp>
      <p:pic>
        <p:nvPicPr>
          <p:cNvPr id="2050" name="Picture 2">
            <a:extLst>
              <a:ext uri="{FF2B5EF4-FFF2-40B4-BE49-F238E27FC236}">
                <a16:creationId xmlns:a16="http://schemas.microsoft.com/office/drawing/2014/main" id="{B7270BB3-7A02-444F-AD9E-5CEAD0CD9D1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26030" y="2907449"/>
            <a:ext cx="7029450" cy="395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241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DEF13E-EA8F-4ED1-A714-031B7B8737DA}"/>
              </a:ext>
            </a:extLst>
          </p:cNvPr>
          <p:cNvSpPr/>
          <p:nvPr/>
        </p:nvSpPr>
        <p:spPr>
          <a:xfrm>
            <a:off x="0" y="1159421"/>
            <a:ext cx="6096000" cy="2677656"/>
          </a:xfrm>
          <a:prstGeom prst="rect">
            <a:avLst/>
          </a:prstGeom>
        </p:spPr>
        <p:txBody>
          <a:bodyPr>
            <a:spAutoFit/>
          </a:bodyPr>
          <a:lstStyle/>
          <a:p>
            <a:pPr algn="ctr"/>
            <a:r>
              <a:rPr lang="en-US" sz="2800" b="1" i="0" dirty="0">
                <a:solidFill>
                  <a:srgbClr val="444444"/>
                </a:solidFill>
                <a:effectLst/>
                <a:latin typeface="Arial" panose="020B0604020202020204" pitchFamily="34" charset="0"/>
              </a:rPr>
              <a:t>The </a:t>
            </a:r>
            <a:r>
              <a:rPr lang="en-US" sz="2800" b="1" i="0" dirty="0">
                <a:solidFill>
                  <a:srgbClr val="DF6612"/>
                </a:solidFill>
                <a:effectLst/>
                <a:latin typeface="Arial" panose="020B0604020202020204" pitchFamily="34" charset="0"/>
              </a:rPr>
              <a:t>solar system</a:t>
            </a:r>
            <a:r>
              <a:rPr lang="en-US" sz="2800" b="1" i="0" dirty="0">
                <a:solidFill>
                  <a:srgbClr val="444444"/>
                </a:solidFill>
                <a:effectLst/>
                <a:latin typeface="Arial" panose="020B0604020202020204" pitchFamily="34" charset="0"/>
              </a:rPr>
              <a:t> is made up of the </a:t>
            </a:r>
            <a:r>
              <a:rPr lang="en-US" sz="2800" b="1" i="0" dirty="0">
                <a:solidFill>
                  <a:srgbClr val="FFA600"/>
                </a:solidFill>
                <a:effectLst/>
                <a:latin typeface="Arial" panose="020B0604020202020204" pitchFamily="34" charset="0"/>
              </a:rPr>
              <a:t>Sun</a:t>
            </a:r>
            <a:r>
              <a:rPr lang="en-US" sz="2800" b="1" i="0" dirty="0">
                <a:solidFill>
                  <a:srgbClr val="444444"/>
                </a:solidFill>
                <a:effectLst/>
                <a:latin typeface="Arial" panose="020B0604020202020204" pitchFamily="34" charset="0"/>
              </a:rPr>
              <a:t> and all the </a:t>
            </a:r>
            <a:r>
              <a:rPr lang="en-US" sz="2800" b="1" i="0" dirty="0">
                <a:solidFill>
                  <a:srgbClr val="00A591"/>
                </a:solidFill>
                <a:effectLst/>
                <a:latin typeface="Arial" panose="020B0604020202020204" pitchFamily="34" charset="0"/>
              </a:rPr>
              <a:t>planets</a:t>
            </a:r>
            <a:r>
              <a:rPr lang="en-US" sz="2800" b="1" i="0" dirty="0">
                <a:solidFill>
                  <a:srgbClr val="444444"/>
                </a:solidFill>
                <a:effectLst/>
                <a:latin typeface="Arial" panose="020B0604020202020204" pitchFamily="34" charset="0"/>
              </a:rPr>
              <a:t> that move around it.</a:t>
            </a:r>
          </a:p>
          <a:p>
            <a:pPr algn="ctr"/>
            <a:r>
              <a:rPr lang="en-US" sz="2800" b="0" i="0" dirty="0">
                <a:solidFill>
                  <a:srgbClr val="444444"/>
                </a:solidFill>
                <a:effectLst/>
                <a:latin typeface="Arial" panose="020B0604020202020204" pitchFamily="34" charset="0"/>
              </a:rPr>
              <a:t> </a:t>
            </a:r>
          </a:p>
          <a:p>
            <a:pPr algn="ctr"/>
            <a:r>
              <a:rPr lang="en-US" sz="2800" b="0" i="0" dirty="0">
                <a:solidFill>
                  <a:srgbClr val="444444"/>
                </a:solidFill>
                <a:effectLst/>
                <a:latin typeface="Arial" panose="020B0604020202020204" pitchFamily="34" charset="0"/>
              </a:rPr>
              <a:t>Let's have a look at the </a:t>
            </a:r>
            <a:r>
              <a:rPr lang="en-US" sz="2800" b="1" i="0" dirty="0">
                <a:solidFill>
                  <a:srgbClr val="00A591"/>
                </a:solidFill>
                <a:effectLst/>
                <a:latin typeface="Arial" panose="020B0604020202020204" pitchFamily="34" charset="0"/>
              </a:rPr>
              <a:t>eight planets</a:t>
            </a:r>
            <a:r>
              <a:rPr lang="en-US" sz="2800" b="0" i="0" dirty="0">
                <a:solidFill>
                  <a:srgbClr val="444444"/>
                </a:solidFill>
                <a:effectLst/>
                <a:latin typeface="Arial" panose="020B0604020202020204" pitchFamily="34" charset="0"/>
              </a:rPr>
              <a:t> of the solar system!</a:t>
            </a:r>
          </a:p>
        </p:txBody>
      </p:sp>
      <p:pic>
        <p:nvPicPr>
          <p:cNvPr id="3" name="1509324755.78076">
            <a:hlinkClick r:id="" action="ppaction://media"/>
            <a:extLst>
              <a:ext uri="{FF2B5EF4-FFF2-40B4-BE49-F238E27FC236}">
                <a16:creationId xmlns:a16="http://schemas.microsoft.com/office/drawing/2014/main" id="{7246E87C-E973-45CC-A739-AEF1722467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06720" y="3063240"/>
            <a:ext cx="6685280" cy="3760470"/>
          </a:xfrm>
          <a:prstGeom prst="rect">
            <a:avLst/>
          </a:prstGeom>
        </p:spPr>
      </p:pic>
    </p:spTree>
    <p:extLst>
      <p:ext uri="{BB962C8B-B14F-4D97-AF65-F5344CB8AC3E}">
        <p14:creationId xmlns:p14="http://schemas.microsoft.com/office/powerpoint/2010/main" val="18905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CF9DEA-2E98-43FF-A61D-9C7E992A58C3}"/>
              </a:ext>
            </a:extLst>
          </p:cNvPr>
          <p:cNvSpPr/>
          <p:nvPr/>
        </p:nvSpPr>
        <p:spPr>
          <a:xfrm>
            <a:off x="-100013" y="329764"/>
            <a:ext cx="11964353" cy="2677656"/>
          </a:xfrm>
          <a:prstGeom prst="rect">
            <a:avLst/>
          </a:prstGeom>
        </p:spPr>
        <p:txBody>
          <a:bodyPr wrap="square">
            <a:spAutoFit/>
          </a:bodyPr>
          <a:lstStyle/>
          <a:p>
            <a:pPr algn="ctr"/>
            <a:r>
              <a:rPr lang="en-US" sz="2400" b="1" i="0" dirty="0">
                <a:solidFill>
                  <a:srgbClr val="444444"/>
                </a:solidFill>
                <a:effectLst/>
                <a:latin typeface="Arial" panose="020B0604020202020204" pitchFamily="34" charset="0"/>
              </a:rPr>
              <a:t>At the </a:t>
            </a:r>
            <a:r>
              <a:rPr lang="en-US" sz="2400" b="1" i="0" dirty="0" err="1">
                <a:solidFill>
                  <a:srgbClr val="444444"/>
                </a:solidFill>
                <a:effectLst/>
                <a:latin typeface="Arial" panose="020B0604020202020204" pitchFamily="34" charset="0"/>
              </a:rPr>
              <a:t>centre</a:t>
            </a:r>
            <a:r>
              <a:rPr lang="en-US" sz="2400" b="1" i="0" dirty="0">
                <a:solidFill>
                  <a:srgbClr val="444444"/>
                </a:solidFill>
                <a:effectLst/>
                <a:latin typeface="Arial" panose="020B0604020202020204" pitchFamily="34" charset="0"/>
              </a:rPr>
              <a:t> of the </a:t>
            </a:r>
            <a:r>
              <a:rPr lang="en-US" sz="2400" b="1" i="0" dirty="0">
                <a:solidFill>
                  <a:srgbClr val="DF6612"/>
                </a:solidFill>
                <a:effectLst/>
                <a:latin typeface="Arial" panose="020B0604020202020204" pitchFamily="34" charset="0"/>
              </a:rPr>
              <a:t>solar system</a:t>
            </a:r>
            <a:r>
              <a:rPr lang="en-US" sz="2400" b="1" i="0" dirty="0">
                <a:solidFill>
                  <a:srgbClr val="444444"/>
                </a:solidFill>
                <a:effectLst/>
                <a:latin typeface="Arial" panose="020B0604020202020204" pitchFamily="34" charset="0"/>
              </a:rPr>
              <a:t> is the </a:t>
            </a:r>
            <a:r>
              <a:rPr lang="en-US" sz="2400" b="1" i="0" dirty="0">
                <a:solidFill>
                  <a:srgbClr val="FFA600"/>
                </a:solidFill>
                <a:effectLst/>
                <a:latin typeface="Arial" panose="020B0604020202020204" pitchFamily="34" charset="0"/>
              </a:rPr>
              <a:t>Sun.</a:t>
            </a:r>
            <a:endParaRPr lang="en-US" sz="2400" b="1" i="0" dirty="0">
              <a:solidFill>
                <a:srgbClr val="444444"/>
              </a:solidFill>
              <a:effectLst/>
              <a:latin typeface="Arial" panose="020B0604020202020204" pitchFamily="34" charset="0"/>
            </a:endParaRPr>
          </a:p>
          <a:p>
            <a:pPr algn="ctr"/>
            <a:r>
              <a:rPr lang="en-US" sz="2400" b="0" i="0" dirty="0">
                <a:solidFill>
                  <a:srgbClr val="444444"/>
                </a:solidFill>
                <a:effectLst/>
                <a:latin typeface="Arial" panose="020B0604020202020204" pitchFamily="34" charset="0"/>
              </a:rPr>
              <a:t> </a:t>
            </a:r>
          </a:p>
          <a:p>
            <a:pPr algn="ctr"/>
            <a:r>
              <a:rPr lang="en-US" sz="2400" b="0" i="0" dirty="0">
                <a:solidFill>
                  <a:srgbClr val="444444"/>
                </a:solidFill>
                <a:effectLst/>
                <a:latin typeface="Arial" panose="020B0604020202020204" pitchFamily="34" charset="0"/>
              </a:rPr>
              <a:t>The Sun is a </a:t>
            </a:r>
            <a:r>
              <a:rPr lang="en-US" sz="2400" b="1" i="0" dirty="0">
                <a:solidFill>
                  <a:srgbClr val="32B57C"/>
                </a:solidFill>
                <a:effectLst/>
                <a:latin typeface="Arial" panose="020B0604020202020204" pitchFamily="34" charset="0"/>
              </a:rPr>
              <a:t>big, burning ball of gas.</a:t>
            </a:r>
            <a:r>
              <a:rPr lang="en-US" sz="2400" b="0" i="0" dirty="0">
                <a:solidFill>
                  <a:srgbClr val="444444"/>
                </a:solidFill>
                <a:effectLst/>
                <a:latin typeface="Arial" panose="020B0604020202020204" pitchFamily="34" charset="0"/>
              </a:rPr>
              <a:t> It makes a huge amount of </a:t>
            </a:r>
            <a:r>
              <a:rPr lang="en-US" sz="2400" b="1" i="0" dirty="0">
                <a:solidFill>
                  <a:srgbClr val="FFA600"/>
                </a:solidFill>
                <a:effectLst/>
                <a:latin typeface="Arial" panose="020B0604020202020204" pitchFamily="34" charset="0"/>
              </a:rPr>
              <a:t>light,</a:t>
            </a:r>
            <a:r>
              <a:rPr lang="en-US" sz="2400" b="0" i="0" dirty="0">
                <a:solidFill>
                  <a:srgbClr val="444444"/>
                </a:solidFill>
                <a:effectLst/>
                <a:latin typeface="Arial" panose="020B0604020202020204" pitchFamily="34" charset="0"/>
              </a:rPr>
              <a:t> which is what lights up the Earth during the day.</a:t>
            </a:r>
          </a:p>
          <a:p>
            <a:pPr algn="ctr"/>
            <a:r>
              <a:rPr lang="en-US" sz="2400" b="0" i="0" dirty="0">
                <a:solidFill>
                  <a:srgbClr val="444444"/>
                </a:solidFill>
                <a:effectLst/>
                <a:latin typeface="Arial" panose="020B0604020202020204" pitchFamily="34" charset="0"/>
              </a:rPr>
              <a:t> </a:t>
            </a:r>
          </a:p>
          <a:p>
            <a:pPr algn="ctr"/>
            <a:r>
              <a:rPr lang="en-US" sz="2400" b="0" i="0" dirty="0">
                <a:solidFill>
                  <a:srgbClr val="444444"/>
                </a:solidFill>
                <a:effectLst/>
                <a:latin typeface="Arial" panose="020B0604020202020204" pitchFamily="34" charset="0"/>
              </a:rPr>
              <a:t>The light from the Sun also </a:t>
            </a:r>
            <a:r>
              <a:rPr lang="en-US" sz="2400" b="1" i="0" dirty="0">
                <a:solidFill>
                  <a:srgbClr val="A82056"/>
                </a:solidFill>
                <a:effectLst/>
                <a:latin typeface="Arial" panose="020B0604020202020204" pitchFamily="34" charset="0"/>
              </a:rPr>
              <a:t>warms</a:t>
            </a:r>
            <a:r>
              <a:rPr lang="en-US" sz="2400" b="0" i="0" dirty="0">
                <a:solidFill>
                  <a:srgbClr val="444444"/>
                </a:solidFill>
                <a:effectLst/>
                <a:latin typeface="Arial" panose="020B0604020202020204" pitchFamily="34" charset="0"/>
              </a:rPr>
              <a:t> the planets - without the Sun, Earth would </a:t>
            </a:r>
            <a:r>
              <a:rPr lang="en-US" sz="2400" b="1" i="0" dirty="0">
                <a:solidFill>
                  <a:srgbClr val="3FA5D7"/>
                </a:solidFill>
                <a:effectLst/>
                <a:latin typeface="Arial" panose="020B0604020202020204" pitchFamily="34" charset="0"/>
              </a:rPr>
              <a:t>freeze!</a:t>
            </a:r>
            <a:endParaRPr lang="en-US" sz="2400" b="0" i="0" dirty="0">
              <a:solidFill>
                <a:srgbClr val="444444"/>
              </a:solidFill>
              <a:effectLst/>
              <a:latin typeface="Arial" panose="020B0604020202020204" pitchFamily="34" charset="0"/>
            </a:endParaRPr>
          </a:p>
          <a:p>
            <a:pPr algn="ctr"/>
            <a:r>
              <a:rPr lang="en-US" sz="2400" b="0" i="0" dirty="0">
                <a:solidFill>
                  <a:srgbClr val="444444"/>
                </a:solidFill>
                <a:effectLst/>
                <a:latin typeface="Arial" panose="020B0604020202020204" pitchFamily="34" charset="0"/>
              </a:rPr>
              <a:t> </a:t>
            </a:r>
          </a:p>
        </p:txBody>
      </p:sp>
      <p:pic>
        <p:nvPicPr>
          <p:cNvPr id="3" name="1515457921.12712">
            <a:hlinkClick r:id="" action="ppaction://media"/>
            <a:extLst>
              <a:ext uri="{FF2B5EF4-FFF2-40B4-BE49-F238E27FC236}">
                <a16:creationId xmlns:a16="http://schemas.microsoft.com/office/drawing/2014/main" id="{7C69403B-0591-4410-85B6-A222B2F6CB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1180" y="3007420"/>
            <a:ext cx="8549640" cy="3793903"/>
          </a:xfrm>
          <a:prstGeom prst="rect">
            <a:avLst/>
          </a:prstGeom>
        </p:spPr>
      </p:pic>
    </p:spTree>
    <p:extLst>
      <p:ext uri="{BB962C8B-B14F-4D97-AF65-F5344CB8AC3E}">
        <p14:creationId xmlns:p14="http://schemas.microsoft.com/office/powerpoint/2010/main" val="249706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81</Words>
  <Application>Microsoft Office PowerPoint</Application>
  <PresentationFormat>Widescreen</PresentationFormat>
  <Paragraphs>50</Paragraphs>
  <Slides>14</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KaTeX_Main</vt:lpstr>
      <vt:lpstr>Office Theme</vt:lpstr>
      <vt:lpstr>Introduction to the Solar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Solar System</dc:title>
  <dc:creator>Jean D'cruz</dc:creator>
  <cp:lastModifiedBy>Jean D'cruz</cp:lastModifiedBy>
  <cp:revision>2</cp:revision>
  <dcterms:created xsi:type="dcterms:W3CDTF">2020-06-08T10:52:03Z</dcterms:created>
  <dcterms:modified xsi:type="dcterms:W3CDTF">2020-06-08T11:02:23Z</dcterms:modified>
</cp:coreProperties>
</file>